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5"/>
  </p:notesMasterIdLst>
  <p:handoutMasterIdLst>
    <p:handoutMasterId r:id="rId46"/>
  </p:handoutMasterIdLst>
  <p:sldIdLst>
    <p:sldId id="256" r:id="rId2"/>
    <p:sldId id="466" r:id="rId3"/>
    <p:sldId id="470" r:id="rId4"/>
    <p:sldId id="485" r:id="rId5"/>
    <p:sldId id="506" r:id="rId6"/>
    <p:sldId id="526" r:id="rId7"/>
    <p:sldId id="533" r:id="rId8"/>
    <p:sldId id="534" r:id="rId9"/>
    <p:sldId id="535" r:id="rId10"/>
    <p:sldId id="536" r:id="rId11"/>
    <p:sldId id="537" r:id="rId12"/>
    <p:sldId id="507" r:id="rId13"/>
    <p:sldId id="508" r:id="rId14"/>
    <p:sldId id="517" r:id="rId15"/>
    <p:sldId id="516" r:id="rId16"/>
    <p:sldId id="518" r:id="rId17"/>
    <p:sldId id="519" r:id="rId18"/>
    <p:sldId id="520" r:id="rId19"/>
    <p:sldId id="522" r:id="rId20"/>
    <p:sldId id="521" r:id="rId21"/>
    <p:sldId id="523" r:id="rId22"/>
    <p:sldId id="524" r:id="rId23"/>
    <p:sldId id="525" r:id="rId24"/>
    <p:sldId id="527" r:id="rId25"/>
    <p:sldId id="509" r:id="rId26"/>
    <p:sldId id="528" r:id="rId27"/>
    <p:sldId id="529" r:id="rId28"/>
    <p:sldId id="510" r:id="rId29"/>
    <p:sldId id="511" r:id="rId30"/>
    <p:sldId id="530" r:id="rId31"/>
    <p:sldId id="512" r:id="rId32"/>
    <p:sldId id="531" r:id="rId33"/>
    <p:sldId id="515" r:id="rId34"/>
    <p:sldId id="538" r:id="rId35"/>
    <p:sldId id="539" r:id="rId36"/>
    <p:sldId id="540" r:id="rId37"/>
    <p:sldId id="541" r:id="rId38"/>
    <p:sldId id="542" r:id="rId39"/>
    <p:sldId id="543" r:id="rId40"/>
    <p:sldId id="532" r:id="rId41"/>
    <p:sldId id="500" r:id="rId42"/>
    <p:sldId id="467" r:id="rId43"/>
    <p:sldId id="469" r:id="rId44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F02B6"/>
    <a:srgbClr val="E21C1C"/>
    <a:srgbClr val="FDDB9D"/>
    <a:srgbClr val="D52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4" autoAdjust="0"/>
    <p:restoredTop sz="87971" autoAdjust="0"/>
  </p:normalViewPr>
  <p:slideViewPr>
    <p:cSldViewPr snapToGrid="0">
      <p:cViewPr>
        <p:scale>
          <a:sx n="75" d="100"/>
          <a:sy n="75" d="100"/>
        </p:scale>
        <p:origin x="-1002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41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58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321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928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14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3/25/2015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3" y="1356360"/>
            <a:ext cx="8244348" cy="2667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Cambria" panose="02040503050406030204" pitchFamily="18" charset="0"/>
                <a:cs typeface="Arial" pitchFamily="34" charset="0"/>
              </a:rPr>
              <a:t>SmartScan </a:t>
            </a:r>
            <a:r>
              <a:rPr lang="en-US" sz="3600" b="1" dirty="0">
                <a:latin typeface="Cambria" panose="02040503050406030204" pitchFamily="18" charset="0"/>
                <a:cs typeface="Arial" pitchFamily="34" charset="0"/>
              </a:rPr>
              <a:t>- Hierarchical </a:t>
            </a:r>
            <a:r>
              <a:rPr lang="en-US" sz="3600" b="1" dirty="0" smtClean="0">
                <a:latin typeface="Cambria" panose="02040503050406030204" pitchFamily="18" charset="0"/>
                <a:cs typeface="Arial" pitchFamily="34" charset="0"/>
              </a:rPr>
              <a:t>Test Compression </a:t>
            </a:r>
            <a:r>
              <a:rPr lang="en-US" sz="3600" b="1" dirty="0">
                <a:latin typeface="Cambria" panose="02040503050406030204" pitchFamily="18" charset="0"/>
                <a:cs typeface="Arial" pitchFamily="34" charset="0"/>
              </a:rPr>
              <a:t>for </a:t>
            </a:r>
            <a:r>
              <a:rPr lang="en-US" sz="3600" b="1" dirty="0" smtClean="0">
                <a:latin typeface="Cambria" panose="02040503050406030204" pitchFamily="18" charset="0"/>
                <a:cs typeface="Arial" pitchFamily="34" charset="0"/>
              </a:rPr>
              <a:t>Pin-limited Low Power </a:t>
            </a:r>
            <a:r>
              <a:rPr lang="en-US" sz="3600" b="1" dirty="0">
                <a:latin typeface="Cambria" panose="02040503050406030204" pitchFamily="18" charset="0"/>
                <a:cs typeface="Arial" pitchFamily="34" charset="0"/>
              </a:rPr>
              <a:t>D</a:t>
            </a:r>
            <a:r>
              <a:rPr lang="en-US" sz="3600" b="1" dirty="0" smtClean="0">
                <a:latin typeface="Cambria" panose="02040503050406030204" pitchFamily="18" charset="0"/>
                <a:cs typeface="Arial" pitchFamily="34" charset="0"/>
              </a:rPr>
              <a:t>esigns</a:t>
            </a:r>
            <a:br>
              <a:rPr lang="en-US" sz="3600" b="1" dirty="0" smtClean="0">
                <a:latin typeface="Cambria" panose="02040503050406030204" pitchFamily="18" charset="0"/>
                <a:cs typeface="Arial" pitchFamily="34" charset="0"/>
              </a:rPr>
            </a:br>
            <a:endParaRPr lang="en-US" sz="3600" b="1" dirty="0"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199" y="4754880"/>
            <a:ext cx="7528561" cy="164592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Cambria" panose="02040503050406030204" pitchFamily="18" charset="0"/>
                <a:cs typeface="Arial" pitchFamily="34" charset="0"/>
              </a:rPr>
              <a:t>ECE </a:t>
            </a:r>
            <a:r>
              <a:rPr lang="en-US" sz="2800" b="1" dirty="0">
                <a:latin typeface="Cambria" panose="02040503050406030204" pitchFamily="18" charset="0"/>
                <a:cs typeface="Arial" pitchFamily="34" charset="0"/>
              </a:rPr>
              <a:t>7502 Class Discussion </a:t>
            </a:r>
            <a:endParaRPr lang="en-US" sz="2800" b="1" dirty="0" smtClean="0">
              <a:latin typeface="Cambria" panose="02040503050406030204" pitchFamily="18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latin typeface="Cambria" panose="02040503050406030204" pitchFamily="18" charset="0"/>
                <a:cs typeface="Arial" pitchFamily="34" charset="0"/>
              </a:rPr>
              <a:t>Arijit Banerjee</a:t>
            </a:r>
          </a:p>
          <a:p>
            <a:pPr algn="ctr"/>
            <a:r>
              <a:rPr lang="en-US" sz="2800" b="1" dirty="0" smtClean="0">
                <a:latin typeface="Cambria" panose="02040503050406030204" pitchFamily="18" charset="0"/>
                <a:cs typeface="Arial" pitchFamily="34" charset="0"/>
              </a:rPr>
              <a:t>03/26/2015</a:t>
            </a:r>
            <a:endParaRPr lang="en-US" sz="2800" b="1" dirty="0">
              <a:latin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371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Boundary Scan Chain and Scan Compression </a:t>
            </a:r>
            <a:r>
              <a:rPr lang="en-US" sz="3600" dirty="0" smtClean="0">
                <a:latin typeface="Cambria" panose="02040503050406030204" pitchFamily="18" charset="0"/>
              </a:rPr>
              <a:t>Overview Cntd.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1600200"/>
            <a:ext cx="32893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X-masking</a:t>
            </a:r>
          </a:p>
          <a:p>
            <a:pPr lvl="1"/>
            <a:r>
              <a:rPr lang="en-US" dirty="0" smtClean="0"/>
              <a:t>A way to prevent the X’s in the scan chains from propagating to the compressor and tester</a:t>
            </a:r>
          </a:p>
          <a:p>
            <a:pPr lvl="1"/>
            <a:r>
              <a:rPr lang="en-US" dirty="0" smtClean="0"/>
              <a:t>Improves compression ratio</a:t>
            </a:r>
          </a:p>
          <a:p>
            <a:r>
              <a:rPr lang="en-US" dirty="0" smtClean="0"/>
              <a:t>Need extra mask control bits to load from the tester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89500" y="6454341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white paper from www.cadence.com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35" y="3675559"/>
            <a:ext cx="4660165" cy="27787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135" y="1640638"/>
            <a:ext cx="4733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371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Boundary Scan Chain and Scan Compression </a:t>
            </a:r>
            <a:r>
              <a:rPr lang="en-US" sz="3600" dirty="0" smtClean="0">
                <a:latin typeface="Cambria" panose="02040503050406030204" pitchFamily="18" charset="0"/>
              </a:rPr>
              <a:t>Overview Cntd.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1600200"/>
            <a:ext cx="32893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Combinatorial compressors are usually XOR based that compresses the scan output to lower number of data bits</a:t>
            </a:r>
          </a:p>
          <a:p>
            <a:r>
              <a:rPr lang="en-US" dirty="0" smtClean="0"/>
              <a:t>Sequential compressors are usually multiple input signature register (MISR) based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89500" y="6454341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white paper from www.cadence.com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421" y="2641600"/>
            <a:ext cx="2527386" cy="355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mbria" panose="02040503050406030204" pitchFamily="18" charset="0"/>
              </a:rPr>
              <a:t>Important </a:t>
            </a:r>
            <a:r>
              <a:rPr lang="en-US" dirty="0" smtClean="0">
                <a:latin typeface="Cambria" panose="02040503050406030204" pitchFamily="18" charset="0"/>
              </a:rPr>
              <a:t>Design </a:t>
            </a:r>
            <a:r>
              <a:rPr lang="en-US" dirty="0">
                <a:latin typeface="Cambria" panose="02040503050406030204" pitchFamily="18" charset="0"/>
              </a:rPr>
              <a:t>P</a:t>
            </a:r>
            <a:r>
              <a:rPr lang="en-US" dirty="0" smtClean="0">
                <a:latin typeface="Cambria" panose="02040503050406030204" pitchFamily="18" charset="0"/>
              </a:rPr>
              <a:t>arameters </a:t>
            </a:r>
            <a:r>
              <a:rPr lang="en-US" dirty="0">
                <a:latin typeface="Cambria" panose="02040503050406030204" pitchFamily="18" charset="0"/>
              </a:rPr>
              <a:t>and </a:t>
            </a:r>
            <a:r>
              <a:rPr lang="en-US" dirty="0" smtClean="0">
                <a:latin typeface="Cambria" panose="02040503050406030204" pitchFamily="18" charset="0"/>
              </a:rPr>
              <a:t>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Test Access Time (TAT):  Time to test</a:t>
            </a:r>
          </a:p>
          <a:p>
            <a:r>
              <a:rPr lang="en-US" dirty="0" smtClean="0"/>
              <a:t>Test Data Volume (TDV): Data volume used in ATE</a:t>
            </a:r>
          </a:p>
          <a:p>
            <a:r>
              <a:rPr lang="en-US" dirty="0" smtClean="0"/>
              <a:t>Test Coverage: Against a fault model how many faults are covered</a:t>
            </a:r>
          </a:p>
          <a:p>
            <a:r>
              <a:rPr lang="en-US" dirty="0" smtClean="0"/>
              <a:t>Test Compression Ratio: </a:t>
            </a:r>
            <a:r>
              <a:rPr lang="en-US" dirty="0"/>
              <a:t>The ratio of number of </a:t>
            </a:r>
            <a:r>
              <a:rPr lang="en-US" dirty="0" smtClean="0"/>
              <a:t>internal scan </a:t>
            </a:r>
            <a:r>
              <a:rPr lang="en-US" dirty="0"/>
              <a:t>chains to the number of </a:t>
            </a:r>
            <a:r>
              <a:rPr lang="en-US" dirty="0" smtClean="0"/>
              <a:t>scan in </a:t>
            </a:r>
            <a:r>
              <a:rPr lang="en-US" dirty="0"/>
              <a:t>pins</a:t>
            </a:r>
            <a:endParaRPr lang="en-US" dirty="0" smtClean="0"/>
          </a:p>
          <a:p>
            <a:r>
              <a:rPr lang="en-US" dirty="0" smtClean="0"/>
              <a:t>Scan Bandwidth: Number of scan in pins</a:t>
            </a:r>
          </a:p>
          <a:p>
            <a:r>
              <a:rPr lang="en-US" dirty="0" smtClean="0"/>
              <a:t>Test Access </a:t>
            </a:r>
            <a:r>
              <a:rPr lang="en-US" dirty="0" smtClean="0"/>
              <a:t>Mechanism (TAM</a:t>
            </a:r>
            <a:r>
              <a:rPr lang="en-US" dirty="0" smtClean="0"/>
              <a:t>): </a:t>
            </a:r>
            <a:r>
              <a:rPr lang="en-US" dirty="0" smtClean="0"/>
              <a:t>A way (architecture) to test chip</a:t>
            </a:r>
            <a:endParaRPr lang="en-US" dirty="0" smtClean="0"/>
          </a:p>
          <a:p>
            <a:r>
              <a:rPr lang="en-US" dirty="0" smtClean="0"/>
              <a:t>TAM Width: The number of serial Si and SO pins in TAM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49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Modern Scan Compression Architecture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cores in system on chip (SoC) are pin limited: requires lesser test access pins</a:t>
            </a:r>
          </a:p>
          <a:p>
            <a:r>
              <a:rPr lang="en-US" dirty="0" smtClean="0"/>
              <a:t>A test access mechanism (TAM) architecture require  to compress and distribute the test data efficiently</a:t>
            </a:r>
          </a:p>
          <a:p>
            <a:r>
              <a:rPr lang="en-US" dirty="0" smtClean="0"/>
              <a:t>Need </a:t>
            </a:r>
            <a:r>
              <a:rPr lang="en-US" dirty="0" smtClean="0"/>
              <a:t>support for </a:t>
            </a:r>
            <a:r>
              <a:rPr lang="en-US" dirty="0" smtClean="0"/>
              <a:t>high compression </a:t>
            </a:r>
            <a:r>
              <a:rPr lang="en-US" dirty="0" smtClean="0"/>
              <a:t>ratio, better coverage with a </a:t>
            </a:r>
            <a:r>
              <a:rPr lang="en-US" dirty="0" smtClean="0"/>
              <a:t>low pin overhead</a:t>
            </a:r>
          </a:p>
          <a:p>
            <a:r>
              <a:rPr lang="en-US" dirty="0" smtClean="0"/>
              <a:t>Less switching to prevent chip damage or have logic issues while scanning multiple cores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Issues with Conventional TAM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200"/>
            <a:ext cx="3276600" cy="4419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Target compression ratio is the close approximation of compression</a:t>
            </a:r>
          </a:p>
          <a:p>
            <a:r>
              <a:rPr lang="en-US" dirty="0" smtClean="0"/>
              <a:t>With increase in compression ratio the internal scan chains getting identical data due to data correlation increases</a:t>
            </a:r>
          </a:p>
          <a:p>
            <a:r>
              <a:rPr lang="en-US" dirty="0" smtClean="0"/>
              <a:t>High correlation compromises test coverage </a:t>
            </a:r>
          </a:p>
          <a:p>
            <a:r>
              <a:rPr lang="en-US" dirty="0" smtClean="0"/>
              <a:t>It lowers coverage when the scan bandwidth is low 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525" y="2300286"/>
            <a:ext cx="4552950" cy="27416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71975" y="50489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24953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with </a:t>
            </a:r>
            <a:r>
              <a:rPr lang="en-US" dirty="0" smtClean="0"/>
              <a:t>Conventional </a:t>
            </a:r>
            <a:r>
              <a:rPr lang="en-US" dirty="0" smtClean="0"/>
              <a:t>TAM </a:t>
            </a:r>
            <a:r>
              <a:rPr lang="en-US" dirty="0" smtClean="0"/>
              <a:t>Architecture Cntd.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200"/>
            <a:ext cx="327660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With lower number of scan in pins (scan bandwidth) the fault coverage is lower compare to the full scan case for traditional TAM compression architecture</a:t>
            </a:r>
          </a:p>
          <a:p>
            <a:r>
              <a:rPr lang="en-US" dirty="0" smtClean="0"/>
              <a:t>At the cost of increasing scan bandwidth we can have higher coverage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426" y="1649877"/>
            <a:ext cx="4283074" cy="355824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080000" y="2006600"/>
            <a:ext cx="774700" cy="2336800"/>
          </a:xfrm>
          <a:prstGeom prst="ellipse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57900" y="3517900"/>
            <a:ext cx="2531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coverage </a:t>
            </a:r>
          </a:p>
          <a:p>
            <a:r>
              <a:rPr lang="en-US" dirty="0" smtClean="0"/>
              <a:t>with low scan bandwidth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854700" y="3429000"/>
            <a:ext cx="957263" cy="215900"/>
          </a:xfrm>
          <a:prstGeom prst="straightConnector1">
            <a:avLst/>
          </a:prstGeom>
          <a:ln w="19050">
            <a:solidFill>
              <a:srgbClr val="0F02B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32300" y="54172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300067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SmartScan </a:t>
            </a:r>
            <a:r>
              <a:rPr lang="en-US" dirty="0" smtClean="0"/>
              <a:t>as a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Key idea is to serialize the compressed stream of test data and control bits into core level </a:t>
            </a:r>
          </a:p>
          <a:p>
            <a:r>
              <a:rPr lang="en-US" sz="3200" dirty="0" smtClean="0"/>
              <a:t>Allow SoC  flexibility to interconnect the core level TAMs to top level tester pins</a:t>
            </a:r>
          </a:p>
          <a:p>
            <a:r>
              <a:rPr lang="en-US" sz="3200" dirty="0" smtClean="0"/>
              <a:t>This </a:t>
            </a:r>
            <a:r>
              <a:rPr lang="en-US" sz="3200" dirty="0" smtClean="0"/>
              <a:t>improves </a:t>
            </a:r>
            <a:r>
              <a:rPr lang="en-US" sz="3200" dirty="0"/>
              <a:t>fault coverage with lower scan </a:t>
            </a:r>
            <a:r>
              <a:rPr lang="en-US" sz="3200" dirty="0" smtClean="0"/>
              <a:t>bandwidth</a:t>
            </a:r>
          </a:p>
          <a:p>
            <a:r>
              <a:rPr lang="en-US" sz="3200" dirty="0" smtClean="0"/>
              <a:t>Less switching lower test power preventing IR drop and prevents chip damage</a:t>
            </a:r>
            <a:endParaRPr lang="en-US" sz="3200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SmartScan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35280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Shift registers to serialize and de-serialize the data</a:t>
            </a:r>
          </a:p>
          <a:p>
            <a:r>
              <a:rPr lang="en-US" dirty="0" smtClean="0"/>
              <a:t>Overlapped serializer and de-serializer (SERDES) I/O operations</a:t>
            </a:r>
          </a:p>
          <a:p>
            <a:r>
              <a:rPr lang="en-US" dirty="0" smtClean="0"/>
              <a:t>X-masking </a:t>
            </a:r>
            <a:r>
              <a:rPr lang="en-US" dirty="0" smtClean="0"/>
              <a:t>is also supported</a:t>
            </a:r>
          </a:p>
          <a:p>
            <a:r>
              <a:rPr lang="en-US" dirty="0" smtClean="0"/>
              <a:t>Mainly XOR based (applicable to MISR based also) compression scheme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92300"/>
            <a:ext cx="4470400" cy="2933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06900" y="50235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36816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SmartScan </a:t>
            </a:r>
            <a:r>
              <a:rPr lang="en-US" dirty="0" smtClean="0"/>
              <a:t>(SS) Operation with 8 </a:t>
            </a:r>
            <a:r>
              <a:rPr lang="en-US" dirty="0"/>
              <a:t>bit </a:t>
            </a:r>
            <a:r>
              <a:rPr lang="en-US" dirty="0" smtClean="0"/>
              <a:t>SERDES and 2 Bit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1625600"/>
            <a:ext cx="3124200" cy="4419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SS controller generates SERDES clocks, internal scan and mask registers</a:t>
            </a:r>
          </a:p>
          <a:p>
            <a:r>
              <a:rPr lang="en-US" dirty="0" smtClean="0"/>
              <a:t>SS controller differentiate between the scan and mask load state with the scan_enable and mask_load_enable signals</a:t>
            </a:r>
          </a:p>
          <a:p>
            <a:r>
              <a:rPr lang="en-US" dirty="0" smtClean="0"/>
              <a:t>Scan and mask clocks are mutually exclusive</a:t>
            </a:r>
          </a:p>
          <a:p>
            <a:r>
              <a:rPr lang="en-US" dirty="0" smtClean="0"/>
              <a:t>Update captures the parallel in data from de-serializer which remains </a:t>
            </a:r>
            <a:r>
              <a:rPr lang="en-US" dirty="0" smtClean="0"/>
              <a:t>constant </a:t>
            </a:r>
            <a:r>
              <a:rPr lang="en-US" dirty="0" smtClean="0"/>
              <a:t>for the next N cycles</a:t>
            </a:r>
          </a:p>
          <a:p>
            <a:r>
              <a:rPr lang="en-US" dirty="0" smtClean="0"/>
              <a:t>This allows the content to be shifted in the internal scan chains in a skew-safe manner</a:t>
            </a:r>
          </a:p>
          <a:p>
            <a:r>
              <a:rPr lang="en-US" dirty="0" smtClean="0"/>
              <a:t>Also no switching activity in the decompressor due to new data shifting in from de-serializer 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00" y="3530600"/>
            <a:ext cx="5118100" cy="264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1524000"/>
            <a:ext cx="4470400" cy="2006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6400" y="6283319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13261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SmartScan </a:t>
            </a:r>
            <a:r>
              <a:rPr lang="en-US" dirty="0"/>
              <a:t>(SS) </a:t>
            </a:r>
            <a:r>
              <a:rPr lang="en-US" dirty="0" smtClean="0"/>
              <a:t>Serial and Parallel </a:t>
            </a:r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086100" cy="44196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multiplexor at the output of </a:t>
            </a:r>
            <a:r>
              <a:rPr lang="en-US" dirty="0" smtClean="0"/>
              <a:t>each deserializer bit </a:t>
            </a:r>
            <a:r>
              <a:rPr lang="en-US" dirty="0"/>
              <a:t>whose select is controlled by </a:t>
            </a:r>
            <a:r>
              <a:rPr lang="en-US" dirty="0" smtClean="0"/>
              <a:t>the </a:t>
            </a:r>
            <a:r>
              <a:rPr lang="en-US" i="1" dirty="0" smtClean="0"/>
              <a:t>SmartScan_enable </a:t>
            </a:r>
            <a:r>
              <a:rPr lang="en-US" dirty="0"/>
              <a:t>and </a:t>
            </a:r>
            <a:r>
              <a:rPr lang="en-US" i="1" dirty="0" smtClean="0"/>
              <a:t>SmartScan_parallel_access </a:t>
            </a:r>
            <a:r>
              <a:rPr lang="en-US" dirty="0" smtClean="0"/>
              <a:t>signals</a:t>
            </a:r>
          </a:p>
          <a:p>
            <a:r>
              <a:rPr lang="en-US" dirty="0"/>
              <a:t>When </a:t>
            </a:r>
            <a:r>
              <a:rPr lang="en-US" i="1" dirty="0"/>
              <a:t>SmartScan_parallel_access </a:t>
            </a:r>
            <a:r>
              <a:rPr lang="en-US" dirty="0"/>
              <a:t>is </a:t>
            </a:r>
            <a:r>
              <a:rPr lang="en-US" i="1" dirty="0"/>
              <a:t>true</a:t>
            </a:r>
            <a:r>
              <a:rPr lang="en-US" dirty="0"/>
              <a:t>, the parallel </a:t>
            </a:r>
            <a:r>
              <a:rPr lang="en-US" dirty="0" smtClean="0"/>
              <a:t>scan pin </a:t>
            </a:r>
            <a:r>
              <a:rPr lang="en-US" dirty="0"/>
              <a:t>feeds the decompressor and when </a:t>
            </a:r>
            <a:r>
              <a:rPr lang="en-US" i="1" dirty="0"/>
              <a:t>false </a:t>
            </a:r>
            <a:r>
              <a:rPr lang="en-US" dirty="0"/>
              <a:t>the </a:t>
            </a:r>
            <a:r>
              <a:rPr lang="en-US" dirty="0" smtClean="0"/>
              <a:t>deserializer feeds </a:t>
            </a:r>
            <a:r>
              <a:rPr lang="en-US" dirty="0"/>
              <a:t>the </a:t>
            </a:r>
            <a:r>
              <a:rPr lang="en-US" dirty="0" smtClean="0"/>
              <a:t>decompressor</a:t>
            </a:r>
          </a:p>
          <a:p>
            <a:r>
              <a:rPr lang="en-US" i="1" dirty="0" smtClean="0"/>
              <a:t>This happens If SmartScan_enable </a:t>
            </a:r>
            <a:r>
              <a:rPr lang="en-US" dirty="0"/>
              <a:t>is </a:t>
            </a:r>
            <a:r>
              <a:rPr lang="en-US" i="1" dirty="0"/>
              <a:t>true</a:t>
            </a:r>
            <a:r>
              <a:rPr lang="en-US" dirty="0"/>
              <a:t>; when </a:t>
            </a:r>
            <a:r>
              <a:rPr lang="en-US" i="1" dirty="0"/>
              <a:t>false </a:t>
            </a:r>
            <a:r>
              <a:rPr lang="en-US" dirty="0"/>
              <a:t>the </a:t>
            </a:r>
            <a:r>
              <a:rPr lang="en-US" dirty="0" smtClean="0"/>
              <a:t>SmartScan </a:t>
            </a:r>
            <a:r>
              <a:rPr lang="en-US" dirty="0"/>
              <a:t>logic </a:t>
            </a:r>
            <a:r>
              <a:rPr lang="en-US" dirty="0" smtClean="0"/>
              <a:t>is made </a:t>
            </a:r>
            <a:r>
              <a:rPr lang="en-US" dirty="0"/>
              <a:t>testable as part of the </a:t>
            </a:r>
            <a:r>
              <a:rPr lang="en-US" dirty="0"/>
              <a:t>f</a:t>
            </a:r>
            <a:r>
              <a:rPr lang="en-US" dirty="0" smtClean="0"/>
              <a:t>ullscan </a:t>
            </a:r>
            <a:r>
              <a:rPr lang="en-US" dirty="0"/>
              <a:t>chains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752" y="2400300"/>
            <a:ext cx="4654548" cy="233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49752" y="48965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129656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09575" y="1304364"/>
            <a:ext cx="668351" cy="3041466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Freeform 47"/>
          <p:cNvSpPr/>
          <p:nvPr/>
        </p:nvSpPr>
        <p:spPr>
          <a:xfrm>
            <a:off x="3490987" y="2931458"/>
            <a:ext cx="686558" cy="1378512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E21C1C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3701750" y="3576915"/>
            <a:ext cx="475795" cy="753035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E21C1C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SmartScan </a:t>
            </a:r>
            <a:r>
              <a:rPr lang="en-US" dirty="0" smtClean="0"/>
              <a:t>(SS) Test Pattern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1625600"/>
            <a:ext cx="3124200" cy="4419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Test generation is performed using N-bit wide parallel scan interface bypassing the deserializer/ serializer registers</a:t>
            </a:r>
          </a:p>
          <a:p>
            <a:r>
              <a:rPr lang="en-US" dirty="0"/>
              <a:t>C</a:t>
            </a:r>
            <a:r>
              <a:rPr lang="en-US" dirty="0" smtClean="0"/>
              <a:t>ompressed </a:t>
            </a:r>
            <a:r>
              <a:rPr lang="en-US" dirty="0"/>
              <a:t>patterns are </a:t>
            </a:r>
            <a:r>
              <a:rPr lang="en-US" dirty="0" smtClean="0"/>
              <a:t>generated using </a:t>
            </a:r>
            <a:r>
              <a:rPr lang="en-US" dirty="0"/>
              <a:t>the parallel interface (N-scanin / N-scanout), and </a:t>
            </a:r>
            <a:r>
              <a:rPr lang="en-US" dirty="0" smtClean="0"/>
              <a:t>then simply </a:t>
            </a:r>
            <a:r>
              <a:rPr lang="en-US" dirty="0"/>
              <a:t>retargeted to a </a:t>
            </a:r>
            <a:r>
              <a:rPr lang="en-US" dirty="0" smtClean="0"/>
              <a:t>SmartScan </a:t>
            </a:r>
            <a:r>
              <a:rPr lang="en-US" dirty="0"/>
              <a:t>serial interface (e.g. </a:t>
            </a:r>
            <a:r>
              <a:rPr lang="en-US" dirty="0" smtClean="0"/>
              <a:t>1 scanin </a:t>
            </a:r>
            <a:r>
              <a:rPr lang="en-US" dirty="0"/>
              <a:t>/ 1 scanout or 2 scanin / 2 scanout)</a:t>
            </a:r>
            <a:endParaRPr lang="en-US" dirty="0" smtClean="0"/>
          </a:p>
          <a:p>
            <a:r>
              <a:rPr lang="en-US" dirty="0"/>
              <a:t>Each scan </a:t>
            </a:r>
            <a:r>
              <a:rPr lang="en-US" dirty="0" smtClean="0"/>
              <a:t>cycle of </a:t>
            </a:r>
            <a:r>
              <a:rPr lang="en-US" dirty="0"/>
              <a:t>the parallel interface is translated into a load/unload of </a:t>
            </a:r>
            <a:r>
              <a:rPr lang="en-US" dirty="0" smtClean="0"/>
              <a:t>the deserializer/serializer </a:t>
            </a:r>
            <a:r>
              <a:rPr lang="en-US" dirty="0"/>
              <a:t>registers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00" y="1463675"/>
            <a:ext cx="4902200" cy="4362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9400" y="59760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9293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Advantages of </a:t>
            </a:r>
            <a:r>
              <a:rPr lang="en-US" dirty="0" smtClean="0"/>
              <a:t>SmartScan </a:t>
            </a:r>
            <a:r>
              <a:rPr lang="en-US" dirty="0" smtClean="0"/>
              <a:t>Parallel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D</a:t>
            </a:r>
            <a:r>
              <a:rPr lang="en-US" dirty="0" smtClean="0"/>
              <a:t>ecouples </a:t>
            </a:r>
            <a:r>
              <a:rPr lang="en-US" dirty="0"/>
              <a:t>the mainstream DFT verification </a:t>
            </a:r>
            <a:r>
              <a:rPr lang="en-US" dirty="0" smtClean="0"/>
              <a:t>and pattern </a:t>
            </a:r>
            <a:r>
              <a:rPr lang="en-US" dirty="0"/>
              <a:t>generation process from the </a:t>
            </a:r>
            <a:r>
              <a:rPr lang="en-US" dirty="0" smtClean="0"/>
              <a:t>SmartScan </a:t>
            </a:r>
            <a:r>
              <a:rPr lang="en-US" dirty="0" smtClean="0"/>
              <a:t>hardware</a:t>
            </a:r>
          </a:p>
          <a:p>
            <a:r>
              <a:rPr lang="en-US" dirty="0" smtClean="0"/>
              <a:t>Greatly </a:t>
            </a:r>
            <a:r>
              <a:rPr lang="en-US" dirty="0"/>
              <a:t>reduces the </a:t>
            </a:r>
            <a:r>
              <a:rPr lang="en-US" dirty="0" smtClean="0"/>
              <a:t>dat</a:t>
            </a:r>
            <a:r>
              <a:rPr lang="en-US" dirty="0" smtClean="0"/>
              <a:t>a </a:t>
            </a:r>
            <a:r>
              <a:rPr lang="en-US" dirty="0" smtClean="0"/>
              <a:t>correlation improves coverage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nternal </a:t>
            </a:r>
            <a:r>
              <a:rPr lang="en-US" dirty="0"/>
              <a:t>scan configuration is identical between </a:t>
            </a:r>
            <a:r>
              <a:rPr lang="en-US" dirty="0" smtClean="0"/>
              <a:t>the parallel and serial  interfaces </a:t>
            </a:r>
            <a:r>
              <a:rPr lang="en-US" dirty="0"/>
              <a:t>and hence the pattern quality </a:t>
            </a:r>
            <a:r>
              <a:rPr lang="en-US" dirty="0" smtClean="0"/>
              <a:t>is identical </a:t>
            </a:r>
            <a:r>
              <a:rPr lang="en-US" dirty="0"/>
              <a:t>as long as the patterns can be </a:t>
            </a:r>
            <a:r>
              <a:rPr lang="en-US" dirty="0" smtClean="0"/>
              <a:t>retargeted</a:t>
            </a:r>
          </a:p>
          <a:p>
            <a:r>
              <a:rPr lang="en-US" dirty="0"/>
              <a:t>Debug and diagnostics are minimally impacted, as </a:t>
            </a:r>
            <a:r>
              <a:rPr lang="en-US" dirty="0" smtClean="0"/>
              <a:t>tools can </a:t>
            </a:r>
            <a:r>
              <a:rPr lang="en-US" dirty="0"/>
              <a:t>continue to diagnose using the parallel </a:t>
            </a:r>
            <a:r>
              <a:rPr lang="en-US" dirty="0" smtClean="0"/>
              <a:t>interface by translating serial failed pattern into parallel patterns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15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Verification Checks in the </a:t>
            </a:r>
            <a:r>
              <a:rPr lang="en-US" dirty="0" smtClean="0"/>
              <a:t>SmartScan </a:t>
            </a:r>
            <a:r>
              <a:rPr lang="en-US" dirty="0" smtClean="0"/>
              <a:t>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Verify the switch </a:t>
            </a:r>
            <a:r>
              <a:rPr lang="en-US" dirty="0" smtClean="0"/>
              <a:t>to serial interface and deserializer is feeding the compressor</a:t>
            </a:r>
          </a:p>
          <a:p>
            <a:r>
              <a:rPr lang="en-US" dirty="0" smtClean="0"/>
              <a:t>Initial circuit state must be identical between the serial and parallel interface</a:t>
            </a:r>
          </a:p>
          <a:p>
            <a:r>
              <a:rPr lang="en-US" dirty="0" smtClean="0"/>
              <a:t>Serial mode must have a sensitized path between serial scan in (scan out) pin and the first bit of the deserializer or serializer</a:t>
            </a:r>
          </a:p>
          <a:p>
            <a:r>
              <a:rPr lang="en-US" dirty="0" smtClean="0"/>
              <a:t>Clock generation to the registers</a:t>
            </a:r>
          </a:p>
          <a:p>
            <a:r>
              <a:rPr lang="en-US" dirty="0" smtClean="0"/>
              <a:t>Functionality of deserializer and serializer</a:t>
            </a:r>
          </a:p>
          <a:p>
            <a:r>
              <a:rPr lang="en-US" dirty="0" smtClean="0"/>
              <a:t>Map each parallel scan in or out pin to its corresponding deserializer or serializer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53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Programming Mask and Clock Control Registers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390900" cy="4419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Programmable </a:t>
            </a:r>
            <a:r>
              <a:rPr lang="en-US" dirty="0" smtClean="0"/>
              <a:t>X-Mask and On-product Clock Generation </a:t>
            </a:r>
            <a:r>
              <a:rPr lang="en-US" dirty="0"/>
              <a:t> (OPCG</a:t>
            </a:r>
            <a:r>
              <a:rPr lang="en-US" dirty="0" smtClean="0"/>
              <a:t>) Registers </a:t>
            </a:r>
          </a:p>
          <a:p>
            <a:r>
              <a:rPr lang="en-US" dirty="0" smtClean="0"/>
              <a:t>Loading is </a:t>
            </a:r>
            <a:r>
              <a:rPr lang="en-US" dirty="0" smtClean="0"/>
              <a:t>done </a:t>
            </a:r>
            <a:r>
              <a:rPr lang="en-US" dirty="0" smtClean="0"/>
              <a:t>using the deserializer</a:t>
            </a:r>
          </a:p>
          <a:p>
            <a:r>
              <a:rPr lang="en-US" dirty="0" smtClean="0"/>
              <a:t>ATPG test pattern load these pattern through the parallel interface</a:t>
            </a:r>
          </a:p>
          <a:p>
            <a:r>
              <a:rPr lang="en-US" dirty="0" smtClean="0"/>
              <a:t>The pattern conversion process transform the data to be loaded via deserializer</a:t>
            </a:r>
          </a:p>
          <a:p>
            <a:r>
              <a:rPr lang="en-US" dirty="0" smtClean="0"/>
              <a:t>Mechanism activating different states like scan_load, mask_load, OPCG_load is transparent to the pattern conversion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940314"/>
            <a:ext cx="4470398" cy="274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06899" y="48203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34269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Time Impacts Using </a:t>
            </a:r>
            <a:r>
              <a:rPr lang="en-US" dirty="0" smtClean="0"/>
              <a:t>SmartScan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scan shift time for a single test pattern is N times longer </a:t>
            </a:r>
          </a:p>
          <a:p>
            <a:pPr lvl="1"/>
            <a:r>
              <a:rPr lang="en-US" dirty="0" smtClean="0"/>
              <a:t>Shifting of internal scan chain requires a complete load and unload of the N-bit deserializer and serializer</a:t>
            </a:r>
          </a:p>
          <a:p>
            <a:r>
              <a:rPr lang="en-US" dirty="0" smtClean="0"/>
              <a:t>Overhead can be reduced using faster clocks in deserializers and serializers</a:t>
            </a:r>
          </a:p>
          <a:p>
            <a:pPr lvl="1"/>
            <a:r>
              <a:rPr lang="en-US" dirty="0" smtClean="0"/>
              <a:t>Typically ATE supports 4-6 times faster frequency than scan clock frequency</a:t>
            </a:r>
          </a:p>
          <a:p>
            <a:r>
              <a:rPr lang="en-US" dirty="0" smtClean="0"/>
              <a:t>SmartScan </a:t>
            </a:r>
            <a:r>
              <a:rPr lang="en-US" dirty="0" smtClean="0"/>
              <a:t>parallel interface helps to lower pattern count due to reduced data correlation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Hierarchical Test of Embedded 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600200"/>
            <a:ext cx="3409950" cy="4419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Independent controllability and observability through </a:t>
            </a:r>
            <a:r>
              <a:rPr lang="en-US" sz="1600" dirty="0" smtClean="0"/>
              <a:t>SmartScan  </a:t>
            </a:r>
            <a:r>
              <a:rPr lang="en-US" sz="1600" dirty="0" smtClean="0"/>
              <a:t>(SS) registers possible in each core</a:t>
            </a:r>
          </a:p>
          <a:p>
            <a:r>
              <a:rPr lang="en-US" sz="1600" dirty="0" smtClean="0"/>
              <a:t>Identical cores can share the same deserializer(s), but need separate serializers</a:t>
            </a:r>
          </a:p>
          <a:p>
            <a:r>
              <a:rPr lang="en-US" sz="1600" dirty="0" smtClean="0"/>
              <a:t>Heterogeneous </a:t>
            </a:r>
            <a:r>
              <a:rPr lang="en-US" sz="1600" dirty="0" smtClean="0"/>
              <a:t>cores can be tested simultaneously</a:t>
            </a:r>
          </a:p>
          <a:p>
            <a:pPr lvl="1"/>
            <a:r>
              <a:rPr lang="en-US" sz="1100" dirty="0" smtClean="0"/>
              <a:t>The cores can have different launch capture clocking sequence as the OPCG registers are loaded independently</a:t>
            </a:r>
          </a:p>
          <a:p>
            <a:pPr lvl="1"/>
            <a:r>
              <a:rPr lang="en-US" sz="1100" dirty="0" smtClean="0"/>
              <a:t>Inefficiency issue with grouping of highly unbalanced scan lengths in a </a:t>
            </a:r>
            <a:r>
              <a:rPr lang="en-US" sz="1100" dirty="0" smtClean="0"/>
              <a:t>core</a:t>
            </a:r>
          </a:p>
          <a:p>
            <a:r>
              <a:rPr lang="en-US" sz="1600" dirty="0" smtClean="0"/>
              <a:t>Wiring congestion is less due to lower pin count in routed SS controller pins</a:t>
            </a:r>
          </a:p>
          <a:p>
            <a:r>
              <a:rPr lang="en-US" sz="1600" dirty="0" smtClean="0"/>
              <a:t>Single sterilized out put to tell which core is bad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450" y="2260600"/>
            <a:ext cx="4781550" cy="256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62450" y="49473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177952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Addressing Power Issue in scan Shifting in SoC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467100" cy="4419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Instantaneous switching in scan operation causes power issues in  SoC</a:t>
            </a:r>
          </a:p>
          <a:p>
            <a:r>
              <a:rPr lang="en-US" sz="2000" dirty="0" smtClean="0"/>
              <a:t>Solution</a:t>
            </a:r>
          </a:p>
          <a:p>
            <a:pPr lvl="1"/>
            <a:r>
              <a:rPr lang="en-US" sz="1400" dirty="0" smtClean="0"/>
              <a:t>Limiting the number of cores testing simultaneously</a:t>
            </a:r>
          </a:p>
          <a:p>
            <a:r>
              <a:rPr lang="en-US" sz="2000" dirty="0" smtClean="0"/>
              <a:t>However, in unwrapped SoC level inter-core test all the cores will shift simultaneously causing power issue</a:t>
            </a:r>
          </a:p>
          <a:p>
            <a:pPr lvl="1"/>
            <a:r>
              <a:rPr lang="en-US" sz="1400" dirty="0" smtClean="0"/>
              <a:t>SmartScan </a:t>
            </a:r>
            <a:r>
              <a:rPr lang="en-US" sz="1400" dirty="0" smtClean="0"/>
              <a:t>interleaving clocking in solves this issue</a:t>
            </a:r>
          </a:p>
          <a:p>
            <a:pPr lvl="1"/>
            <a:r>
              <a:rPr lang="en-US" sz="1400" dirty="0" smtClean="0"/>
              <a:t>10X reduction in peak power drawn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162" y="2224087"/>
            <a:ext cx="4467225" cy="2714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02162" y="4971146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31001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Re-configurability in </a:t>
            </a:r>
            <a:r>
              <a:rPr lang="en-US" dirty="0" smtClean="0"/>
              <a:t>SmartScan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4818062" cy="4419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Re-configurability is a key feature eliminating test time or hardware overhead in multi core SoC</a:t>
            </a:r>
          </a:p>
          <a:p>
            <a:pPr lvl="1"/>
            <a:r>
              <a:rPr lang="en-US" dirty="0" smtClean="0"/>
              <a:t>Hierarchical test scenario with three cores and limited 2 Si and So pins</a:t>
            </a:r>
          </a:p>
          <a:p>
            <a:pPr lvl="1"/>
            <a:r>
              <a:rPr lang="en-US" dirty="0" smtClean="0"/>
              <a:t>Each core has 8 Si and 8 So pins: total of 24 </a:t>
            </a:r>
            <a:r>
              <a:rPr lang="en-US" dirty="0"/>
              <a:t>S</a:t>
            </a:r>
            <a:r>
              <a:rPr lang="en-US" dirty="0" smtClean="0"/>
              <a:t>i and 24 So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Supporting flexible inter-core logic testing (multiplexing logic not shown)</a:t>
            </a:r>
          </a:p>
          <a:p>
            <a:pPr lvl="1"/>
            <a:r>
              <a:rPr lang="en-US" dirty="0"/>
              <a:t>Multiple test schedule for inter-core testing: two core or three core etc. at a time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total of 24 deserializer (serializer) bits are distributed over the 2 scanins (scanouts), resulting in two 12-bit  deserializer and two 12-bit serializer registers</a:t>
            </a:r>
          </a:p>
          <a:p>
            <a:pPr lvl="1"/>
            <a:r>
              <a:rPr lang="en-US" dirty="0" smtClean="0"/>
              <a:t>For two cores we only need 16 bit in total of </a:t>
            </a:r>
            <a:r>
              <a:rPr lang="en-US" dirty="0"/>
              <a:t>deserializer (serializer) </a:t>
            </a:r>
            <a:r>
              <a:rPr lang="en-US" dirty="0" smtClean="0"/>
              <a:t> bits</a:t>
            </a:r>
            <a:endParaRPr lang="en-US" dirty="0"/>
          </a:p>
          <a:p>
            <a:pPr lvl="1"/>
            <a:r>
              <a:rPr lang="en-US" dirty="0"/>
              <a:t>Interleaved </a:t>
            </a:r>
            <a:r>
              <a:rPr lang="en-US" dirty="0" smtClean="0"/>
              <a:t>SmartScan </a:t>
            </a:r>
            <a:r>
              <a:rPr lang="en-US" dirty="0"/>
              <a:t>saves peak power</a:t>
            </a:r>
          </a:p>
          <a:p>
            <a:pPr lvl="1"/>
            <a:r>
              <a:rPr lang="en-US" dirty="0"/>
              <a:t>Additional test schedules needed for intra-core testing if only one core is tested at a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92600" y="64967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225" y="1258887"/>
            <a:ext cx="2809875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and Timing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900" y="1524000"/>
            <a:ext cx="3695700" cy="4419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Deserializer (serializer) </a:t>
            </a:r>
            <a:r>
              <a:rPr lang="en-US" dirty="0" smtClean="0"/>
              <a:t>flip flops </a:t>
            </a:r>
            <a:r>
              <a:rPr lang="en-US" dirty="0" smtClean="0"/>
              <a:t>can be considered as pipelines</a:t>
            </a:r>
          </a:p>
          <a:p>
            <a:pPr lvl="1"/>
            <a:r>
              <a:rPr lang="en-US" dirty="0" smtClean="0"/>
              <a:t>Can be clustered together and locate far away from the scan pins on the SoC boundary</a:t>
            </a:r>
          </a:p>
          <a:p>
            <a:pPr lvl="1"/>
            <a:r>
              <a:rPr lang="en-US" dirty="0" smtClean="0"/>
              <a:t>Sometimes they can be present in the I/O pad</a:t>
            </a:r>
          </a:p>
          <a:p>
            <a:r>
              <a:rPr lang="en-US" dirty="0"/>
              <a:t>T</a:t>
            </a:r>
            <a:r>
              <a:rPr lang="en-US" dirty="0" smtClean="0"/>
              <a:t>ypes of pipes possible</a:t>
            </a:r>
          </a:p>
          <a:p>
            <a:pPr lvl="1"/>
            <a:r>
              <a:rPr lang="en-US" dirty="0" smtClean="0"/>
              <a:t>Internal and embedded pipes present in XOR logic</a:t>
            </a:r>
          </a:p>
          <a:p>
            <a:pPr lvl="2"/>
            <a:r>
              <a:rPr lang="en-US" dirty="0" smtClean="0"/>
              <a:t>Pipes behave identically in serial and parallel mode</a:t>
            </a:r>
          </a:p>
          <a:p>
            <a:pPr lvl="1"/>
            <a:r>
              <a:rPr lang="en-US" dirty="0"/>
              <a:t>The external pipes present multiple challenges to the </a:t>
            </a:r>
            <a:r>
              <a:rPr lang="en-US" dirty="0" smtClean="0"/>
              <a:t>pattern conversion process</a:t>
            </a:r>
          </a:p>
          <a:p>
            <a:pPr lvl="1"/>
            <a:r>
              <a:rPr lang="en-US" dirty="0" smtClean="0"/>
              <a:t>Type 1: </a:t>
            </a:r>
            <a:r>
              <a:rPr lang="en-US" dirty="0"/>
              <a:t>external pipes are those on the serial scan pins, </a:t>
            </a:r>
            <a:r>
              <a:rPr lang="en-US" dirty="0" smtClean="0"/>
              <a:t>e.g. SI1 </a:t>
            </a:r>
            <a:r>
              <a:rPr lang="en-US" dirty="0"/>
              <a:t>and SO1. If the design does not have real parallel </a:t>
            </a:r>
            <a:r>
              <a:rPr lang="en-US" dirty="0" smtClean="0"/>
              <a:t>scan pins</a:t>
            </a:r>
            <a:r>
              <a:rPr lang="en-US" dirty="0"/>
              <a:t>, Type-1 external pipes are bypassed in the </a:t>
            </a:r>
            <a:r>
              <a:rPr lang="en-US" dirty="0" smtClean="0"/>
              <a:t>parallel  mode </a:t>
            </a:r>
            <a:r>
              <a:rPr lang="en-US" dirty="0"/>
              <a:t>of operation; in the serial mode they are on the </a:t>
            </a:r>
            <a:r>
              <a:rPr lang="en-US" dirty="0" smtClean="0"/>
              <a:t>path to/from </a:t>
            </a:r>
            <a:r>
              <a:rPr lang="en-US" dirty="0"/>
              <a:t>the SmartScan registers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Type 2: SI/SO 2-5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00" y="2428875"/>
            <a:ext cx="4470400" cy="2609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8500" y="51759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25874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with IEEE 1149.1 and P1687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1587500"/>
            <a:ext cx="30607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SmartScan can be directly controlled from ATE or using  IEEE 1149.1 </a:t>
            </a:r>
            <a:r>
              <a:rPr lang="en-US" dirty="0" smtClean="0"/>
              <a:t>(JTAG) TAP </a:t>
            </a:r>
            <a:r>
              <a:rPr lang="en-US" dirty="0" smtClean="0"/>
              <a:t>controller by decoding the state of the TAP FSM</a:t>
            </a:r>
          </a:p>
          <a:p>
            <a:r>
              <a:rPr lang="en-US" dirty="0" smtClean="0"/>
              <a:t>Require simple translation or mapping  of the SmartScan port </a:t>
            </a:r>
            <a:r>
              <a:rPr lang="en-US" dirty="0"/>
              <a:t>to </a:t>
            </a:r>
            <a:r>
              <a:rPr lang="en-US" dirty="0" smtClean="0"/>
              <a:t>JTAG compatibility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560" y="1481135"/>
            <a:ext cx="5130280" cy="35353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0" y="5016501"/>
            <a:ext cx="4927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111938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2553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Paper Map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914400" y="1276681"/>
            <a:ext cx="8153400" cy="20167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600" dirty="0" smtClean="0"/>
              <a:t>[1] Chakravadhanula</a:t>
            </a:r>
            <a:r>
              <a:rPr lang="en-US" sz="1600" dirty="0"/>
              <a:t>, K.; Chickermane, V.; Pearl, D.; Garg, A.; Khurana, R.; Mukherjee, S.; Nagaraj, P., "SmartScan - Hierarchical test compression for pin-limited low power designs," Test Conference (ITC), 2013 IEEE International , vol., no., pp.1,9, 6-13 Sept. 2013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[2] Muthyala</a:t>
            </a:r>
            <a:r>
              <a:rPr lang="en-US" sz="1600" dirty="0"/>
              <a:t>, S.S.; Touba, N.A., "Improving test compression by retaining non-pivot free variables in sequential linear decompressors," Test Conference (ITC), 2012 IEEE International , vol., no., pp.1,7, 5-8 Nov. 2012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[3] Muthyala</a:t>
            </a:r>
            <a:r>
              <a:rPr lang="en-US" sz="1600" dirty="0"/>
              <a:t>, S.S.; Touba, N.A., "SOC test compression scheme using sequential linear decompressors with retained free variables," VLSI Test Symposium (VTS), 2013 IEEE 31st , vol., no., pp.1,6, April 29 2013-May 2 2013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[4] Wohl</a:t>
            </a:r>
            <a:r>
              <a:rPr lang="en-US" sz="1600" dirty="0"/>
              <a:t>, P.; Waicukauski, J.A.; Neuveux, F.; Maston, G.A.; Achouri, N.; Colburn, J.E., "Two-level compression through selective reseeding," Test Conference (ITC), </a:t>
            </a:r>
            <a:r>
              <a:rPr lang="en-US" sz="1600" dirty="0" smtClean="0"/>
              <a:t>2 013 </a:t>
            </a:r>
            <a:r>
              <a:rPr lang="en-US" sz="1600" dirty="0"/>
              <a:t>IEEE International , vol., no., pp.1,10, 6-13 Sept. 2013 </a:t>
            </a:r>
          </a:p>
          <a:p>
            <a:pPr marL="0" indent="0">
              <a:buNone/>
            </a:pPr>
            <a:r>
              <a:rPr lang="en-US" sz="1600" dirty="0" smtClean="0"/>
              <a:t>[5] Bhatia</a:t>
            </a:r>
            <a:r>
              <a:rPr lang="en-US" sz="1600" dirty="0"/>
              <a:t>, S., "Low power compression architecture," VLSI Test Symposium (VTS), 2010 28th , vol., no., pp.183,187, 19-22 April </a:t>
            </a:r>
            <a:r>
              <a:rPr lang="en-US" sz="1600" dirty="0" smtClean="0"/>
              <a:t>2010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98753" y="4982311"/>
            <a:ext cx="3545247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/>
              <a:t>2</a:t>
            </a:r>
            <a:r>
              <a:rPr lang="en-US" dirty="0" smtClean="0"/>
              <a:t>][3] Test cube compression using </a:t>
            </a:r>
            <a:r>
              <a:rPr lang="en-US" dirty="0" smtClean="0"/>
              <a:t>non-pivot </a:t>
            </a:r>
            <a:r>
              <a:rPr lang="en-US" dirty="0" smtClean="0"/>
              <a:t>free </a:t>
            </a:r>
            <a:r>
              <a:rPr lang="en-US" dirty="0" smtClean="0"/>
              <a:t>and retained free variables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45070" y="3881499"/>
            <a:ext cx="1901408" cy="1200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Two level compression using selective reseeding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8280" y="3338462"/>
            <a:ext cx="306593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</a:t>
            </a:r>
            <a:r>
              <a:rPr lang="en-US" dirty="0" smtClean="0"/>
              <a:t>SmartScan </a:t>
            </a:r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5216" y="3338461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Low power compression architecture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49062" y="5828697"/>
            <a:ext cx="1512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Hardware Architecture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98425" y="4148984"/>
            <a:ext cx="1292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Low </a:t>
            </a:r>
            <a:r>
              <a:rPr lang="en-US" sz="1400" i="1" dirty="0"/>
              <a:t>Power, Good Coverage </a:t>
            </a:r>
            <a:endParaRPr lang="en-US" sz="1400" i="1" dirty="0"/>
          </a:p>
        </p:txBody>
      </p:sp>
      <p:cxnSp>
        <p:nvCxnSpPr>
          <p:cNvPr id="17" name="Elbow Connector 16"/>
          <p:cNvCxnSpPr/>
          <p:nvPr/>
        </p:nvCxnSpPr>
        <p:spPr>
          <a:xfrm rot="5400000" flipH="1" flipV="1">
            <a:off x="4660283" y="4268839"/>
            <a:ext cx="1463942" cy="895848"/>
          </a:xfrm>
          <a:prstGeom prst="bentConnector3">
            <a:avLst/>
          </a:prstGeom>
          <a:ln w="28575">
            <a:solidFill>
              <a:srgbClr val="0F02B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5400000" flipH="1" flipV="1">
            <a:off x="94730" y="4502064"/>
            <a:ext cx="1740940" cy="152400"/>
          </a:xfrm>
          <a:prstGeom prst="bentConnector3">
            <a:avLst>
              <a:gd name="adj1" fmla="val 50000"/>
            </a:avLst>
          </a:prstGeom>
          <a:ln w="28575">
            <a:solidFill>
              <a:srgbClr val="0F02B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517285" y="5081828"/>
            <a:ext cx="0" cy="1776172"/>
          </a:xfrm>
          <a:prstGeom prst="straightConnector1">
            <a:avLst/>
          </a:prstGeom>
          <a:ln w="28575">
            <a:solidFill>
              <a:srgbClr val="0F02B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89000" y="5448734"/>
            <a:ext cx="4055330" cy="0"/>
          </a:xfrm>
          <a:prstGeom prst="line">
            <a:avLst/>
          </a:prstGeom>
          <a:ln w="28575">
            <a:solidFill>
              <a:srgbClr val="0F02B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endCxn id="6" idx="2"/>
          </p:cNvCxnSpPr>
          <p:nvPr/>
        </p:nvCxnSpPr>
        <p:spPr>
          <a:xfrm flipV="1">
            <a:off x="7371376" y="5905641"/>
            <a:ext cx="1" cy="558659"/>
          </a:xfrm>
          <a:prstGeom prst="straightConnector1">
            <a:avLst/>
          </a:prstGeom>
          <a:ln w="28575">
            <a:solidFill>
              <a:srgbClr val="0F02B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517285" y="6464300"/>
            <a:ext cx="4854091" cy="0"/>
          </a:xfrm>
          <a:prstGeom prst="line">
            <a:avLst/>
          </a:prstGeom>
          <a:ln w="28575">
            <a:solidFill>
              <a:srgbClr val="0F02B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462362" y="5858762"/>
            <a:ext cx="1512273" cy="867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Test Cube C</a:t>
            </a:r>
            <a:r>
              <a:rPr lang="en-US" sz="1400" i="1" dirty="0" smtClean="0"/>
              <a:t>ompression Theory </a:t>
            </a:r>
            <a:r>
              <a:rPr lang="en-US" sz="1400" i="1" dirty="0" smtClean="0"/>
              <a:t>and Hardware</a:t>
            </a:r>
            <a:endParaRPr lang="en-US" sz="14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2644943" y="6540754"/>
            <a:ext cx="1512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Test Compression</a:t>
            </a:r>
            <a:endParaRPr lang="en-US" sz="1400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2479502" y="5090612"/>
            <a:ext cx="224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High Volume Compression</a:t>
            </a:r>
            <a:endParaRPr lang="en-US" sz="14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1141025" y="3970121"/>
            <a:ext cx="13834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Moderate </a:t>
            </a:r>
            <a:r>
              <a:rPr lang="en-US" sz="1400" i="1" dirty="0" smtClean="0"/>
              <a:t>Compression </a:t>
            </a:r>
            <a:r>
              <a:rPr lang="en-US" sz="1400" i="1" dirty="0" smtClean="0"/>
              <a:t>in </a:t>
            </a:r>
            <a:r>
              <a:rPr lang="en-US" sz="1400" i="1" dirty="0" smtClean="0"/>
              <a:t>Data </a:t>
            </a:r>
            <a:r>
              <a:rPr lang="en-US" sz="1400" i="1" dirty="0"/>
              <a:t>V</a:t>
            </a:r>
            <a:r>
              <a:rPr lang="en-US" sz="1400" i="1" dirty="0" smtClean="0"/>
              <a:t>olume</a:t>
            </a:r>
            <a:r>
              <a:rPr lang="en-US" sz="1400" i="1" dirty="0" smtClean="0"/>
              <a:t>, </a:t>
            </a:r>
            <a:r>
              <a:rPr lang="en-US" sz="1400" i="1" dirty="0" smtClean="0"/>
              <a:t>Test </a:t>
            </a:r>
            <a:r>
              <a:rPr lang="en-US" sz="1400" i="1" dirty="0"/>
              <a:t>T</a:t>
            </a:r>
            <a:r>
              <a:rPr lang="en-US" sz="1400" i="1" dirty="0" smtClean="0"/>
              <a:t>ime </a:t>
            </a:r>
            <a:r>
              <a:rPr lang="en-US" sz="1400" i="1" dirty="0" smtClean="0"/>
              <a:t>and </a:t>
            </a:r>
            <a:r>
              <a:rPr lang="en-US" sz="1400" i="1" dirty="0"/>
              <a:t>G</a:t>
            </a:r>
            <a:r>
              <a:rPr lang="en-US" sz="1400" i="1" dirty="0" smtClean="0"/>
              <a:t>ood </a:t>
            </a:r>
            <a:r>
              <a:rPr lang="en-US" sz="1400" i="1" dirty="0"/>
              <a:t>C</a:t>
            </a:r>
            <a:r>
              <a:rPr lang="en-US" sz="1400" i="1" dirty="0" smtClean="0"/>
              <a:t>overage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86649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with IEEE 1149.1 and P1687 Cntd.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1587500"/>
            <a:ext cx="3314700" cy="4419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serializer and deserializer sin the SmartScan can be treated as IEEE P1687 (iJATAG) compatible test data instruments and can be integrated with other P1687 compatible hardware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0" y="630170"/>
            <a:ext cx="4025900" cy="58008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89400" y="6496734"/>
            <a:ext cx="46355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293906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0" y="1562100"/>
            <a:ext cx="4013200" cy="4826000"/>
          </a:xfrm>
        </p:spPr>
        <p:txBody>
          <a:bodyPr>
            <a:normAutofit fontScale="55000" lnSpcReduction="20000"/>
          </a:bodyPr>
          <a:lstStyle/>
          <a:p>
            <a:r>
              <a:rPr lang="en-US" sz="3200" dirty="0" smtClean="0"/>
              <a:t>Commercial design using TAM width of </a:t>
            </a:r>
            <a:r>
              <a:rPr lang="it-IT" sz="3200" dirty="0"/>
              <a:t>1 SI - 1 SO or 2 SI </a:t>
            </a:r>
            <a:r>
              <a:rPr lang="it-IT" sz="3200" dirty="0" smtClean="0"/>
              <a:t>- 2SO were used</a:t>
            </a:r>
          </a:p>
          <a:p>
            <a:r>
              <a:rPr lang="it-IT" sz="3200" dirty="0" smtClean="0"/>
              <a:t>Generated Fullscan (bypass) mode, in conventional XOR compression mode and in SmartScan mode</a:t>
            </a:r>
          </a:p>
          <a:p>
            <a:r>
              <a:rPr lang="it-IT" sz="3200" dirty="0" smtClean="0"/>
              <a:t>Due to data correlation effects, both in conventional compression and SmartScan the coverage is expected to be less than the fullscan</a:t>
            </a:r>
          </a:p>
          <a:p>
            <a:r>
              <a:rPr lang="it-IT" sz="3200" dirty="0" smtClean="0"/>
              <a:t>SmartScan achieves more coverage than conventional compression and requires less fullscan </a:t>
            </a:r>
            <a:r>
              <a:rPr lang="it-IT" sz="3200" dirty="0" smtClean="0"/>
              <a:t>top-off vectors</a:t>
            </a:r>
            <a:endParaRPr lang="it-IT" sz="3200" dirty="0" smtClean="0"/>
          </a:p>
          <a:p>
            <a:r>
              <a:rPr lang="it-IT" sz="3200" dirty="0" smtClean="0"/>
              <a:t>SmartScan </a:t>
            </a:r>
            <a:r>
              <a:rPr lang="it-IT" sz="3200" dirty="0" smtClean="0"/>
              <a:t>is 3.5X more faster than the conventions compression architecture as it requires a few Fullscan top-off pattern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87" y="1299003"/>
            <a:ext cx="4278313" cy="515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5688" y="6455203"/>
            <a:ext cx="39481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</p:spTree>
    <p:extLst>
      <p:ext uri="{BB962C8B-B14F-4D97-AF65-F5344CB8AC3E}">
        <p14:creationId xmlns:p14="http://schemas.microsoft.com/office/powerpoint/2010/main" val="4726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922" y="2222500"/>
            <a:ext cx="6340156" cy="444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</a:t>
            </a:r>
            <a:r>
              <a:rPr lang="en-US" dirty="0" smtClean="0"/>
              <a:t>Results Cntd.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0" y="1562100"/>
            <a:ext cx="7721600" cy="4419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Comprehensive results show a maximum of 26X TDV, 99.1% TAT reduction with above 99.2% coverage in most of the cases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33500" y="6585634"/>
            <a:ext cx="7061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Chakravadhanula, K</a:t>
            </a:r>
            <a:r>
              <a:rPr lang="en-US" sz="1050" dirty="0" smtClean="0">
                <a:solidFill>
                  <a:srgbClr val="000000"/>
                </a:solidFill>
              </a:rPr>
              <a:t>. et al, </a:t>
            </a:r>
            <a:r>
              <a:rPr lang="en-US" sz="1050" dirty="0">
                <a:solidFill>
                  <a:srgbClr val="000000"/>
                </a:solidFill>
              </a:rPr>
              <a:t>"SmartScan - Hierarchical test compression for pin-limited low power designs," </a:t>
            </a:r>
            <a:r>
              <a:rPr lang="en-US" sz="1050" i="1" dirty="0" smtClean="0">
                <a:solidFill>
                  <a:srgbClr val="000000"/>
                </a:solidFill>
              </a:rPr>
              <a:t>ITC, 2013 </a:t>
            </a:r>
            <a:r>
              <a:rPr lang="en-US" sz="1050" dirty="0" smtClean="0">
                <a:solidFill>
                  <a:srgbClr val="000000"/>
                </a:solidFill>
              </a:rPr>
              <a:t>Sept</a:t>
            </a:r>
            <a:r>
              <a:rPr lang="en-US" sz="1050" dirty="0">
                <a:solidFill>
                  <a:srgbClr val="000000"/>
                </a:solidFill>
              </a:rPr>
              <a:t>. 2013</a:t>
            </a:r>
          </a:p>
        </p:txBody>
      </p:sp>
      <p:sp>
        <p:nvSpPr>
          <p:cNvPr id="9" name="Rectangle 8"/>
          <p:cNvSpPr/>
          <p:nvPr/>
        </p:nvSpPr>
        <p:spPr>
          <a:xfrm>
            <a:off x="3949700" y="3492500"/>
            <a:ext cx="3937000" cy="381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949700" y="4318000"/>
            <a:ext cx="3937000" cy="381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44778" y="5308600"/>
            <a:ext cx="3937000" cy="381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949700" y="6179234"/>
            <a:ext cx="3937000" cy="381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56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Scan Compression Techniques: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Test </a:t>
            </a:r>
            <a:r>
              <a:rPr lang="en-US" dirty="0"/>
              <a:t>c</a:t>
            </a:r>
            <a:r>
              <a:rPr lang="en-US" dirty="0" smtClean="0"/>
              <a:t>ube compression</a:t>
            </a:r>
          </a:p>
          <a:p>
            <a:pPr lvl="1"/>
            <a:r>
              <a:rPr lang="en-US" dirty="0" smtClean="0"/>
              <a:t>Based on linear decompressor</a:t>
            </a:r>
          </a:p>
          <a:p>
            <a:r>
              <a:rPr lang="en-US" dirty="0" smtClean="0"/>
              <a:t>Any decompressor that </a:t>
            </a:r>
            <a:r>
              <a:rPr lang="en-US" dirty="0"/>
              <a:t>consists of only wires, XOR gates, and </a:t>
            </a:r>
            <a:r>
              <a:rPr lang="en-US" dirty="0" smtClean="0"/>
              <a:t>flip-flops is </a:t>
            </a:r>
            <a:r>
              <a:rPr lang="en-US" dirty="0"/>
              <a:t>a linear decompressor and has the property </a:t>
            </a:r>
            <a:r>
              <a:rPr lang="en-US" dirty="0" smtClean="0"/>
              <a:t>that its </a:t>
            </a:r>
            <a:r>
              <a:rPr lang="en-US" dirty="0"/>
              <a:t>output space (the space of all possible vectors that </a:t>
            </a:r>
            <a:r>
              <a:rPr lang="en-US" dirty="0" smtClean="0"/>
              <a:t>it can </a:t>
            </a:r>
            <a:r>
              <a:rPr lang="en-US" dirty="0"/>
              <a:t>generate) is a linear subspace spanned by </a:t>
            </a:r>
            <a:r>
              <a:rPr lang="en-US" dirty="0" smtClean="0"/>
              <a:t>a Boolean matrix</a:t>
            </a:r>
          </a:p>
          <a:p>
            <a:r>
              <a:rPr lang="en-US" dirty="0"/>
              <a:t>A linear decompressor can </a:t>
            </a:r>
            <a:r>
              <a:rPr lang="en-US" dirty="0" smtClean="0"/>
              <a:t>generate test </a:t>
            </a:r>
            <a:r>
              <a:rPr lang="en-US" dirty="0"/>
              <a:t>vector </a:t>
            </a:r>
            <a:r>
              <a:rPr lang="en-US" i="1" dirty="0"/>
              <a:t>Y </a:t>
            </a:r>
            <a:r>
              <a:rPr lang="en-US" dirty="0"/>
              <a:t>if and only if there exists a solution to </a:t>
            </a:r>
            <a:r>
              <a:rPr lang="en-US" dirty="0" smtClean="0"/>
              <a:t>the system </a:t>
            </a:r>
            <a:r>
              <a:rPr lang="en-US" dirty="0"/>
              <a:t>of linear equations </a:t>
            </a:r>
            <a:r>
              <a:rPr lang="en-US" i="1" dirty="0"/>
              <a:t>AX </a:t>
            </a:r>
            <a:r>
              <a:rPr lang="en-US" dirty="0"/>
              <a:t>= </a:t>
            </a:r>
            <a:r>
              <a:rPr lang="en-US" i="1" dirty="0"/>
              <a:t>Y</a:t>
            </a:r>
            <a:r>
              <a:rPr lang="en-US" dirty="0"/>
              <a:t>, where </a:t>
            </a:r>
            <a:r>
              <a:rPr lang="en-US" i="1" dirty="0"/>
              <a:t>A </a:t>
            </a:r>
            <a:r>
              <a:rPr lang="en-US" dirty="0"/>
              <a:t>is the </a:t>
            </a:r>
            <a:r>
              <a:rPr lang="en-US" dirty="0" smtClean="0"/>
              <a:t>characteristic matrix </a:t>
            </a:r>
            <a:r>
              <a:rPr lang="en-US" dirty="0"/>
              <a:t>for the linear decompressor and </a:t>
            </a:r>
            <a:r>
              <a:rPr lang="en-US" i="1" dirty="0"/>
              <a:t>X </a:t>
            </a:r>
            <a:r>
              <a:rPr lang="en-US" dirty="0"/>
              <a:t>is </a:t>
            </a:r>
            <a:r>
              <a:rPr lang="en-US" dirty="0" smtClean="0"/>
              <a:t>a set </a:t>
            </a:r>
            <a:r>
              <a:rPr lang="en-US" dirty="0"/>
              <a:t>of free variables shifted in from the tester (you </a:t>
            </a:r>
            <a:r>
              <a:rPr lang="en-US" dirty="0" smtClean="0"/>
              <a:t>can think </a:t>
            </a:r>
            <a:r>
              <a:rPr lang="en-US" dirty="0"/>
              <a:t>of every bit on the tester as a free variable </a:t>
            </a:r>
            <a:r>
              <a:rPr lang="en-US" dirty="0" smtClean="0"/>
              <a:t>assigned as </a:t>
            </a:r>
            <a:r>
              <a:rPr lang="en-US" dirty="0"/>
              <a:t>either 0 or 1)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66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Scan Compression Techniques: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characteristic matrix for a </a:t>
            </a:r>
            <a:r>
              <a:rPr lang="en-US" dirty="0" smtClean="0"/>
              <a:t>linear decompressor </a:t>
            </a:r>
            <a:r>
              <a:rPr lang="en-US" dirty="0"/>
              <a:t>is obtainable from symbolic </a:t>
            </a:r>
            <a:r>
              <a:rPr lang="en-US" dirty="0" smtClean="0"/>
              <a:t>simulation of </a:t>
            </a:r>
            <a:r>
              <a:rPr lang="en-US" dirty="0"/>
              <a:t>the linear decompressor; in this simulation a </a:t>
            </a:r>
            <a:r>
              <a:rPr lang="en-US" dirty="0" smtClean="0"/>
              <a:t>symbol represents </a:t>
            </a:r>
            <a:r>
              <a:rPr lang="en-US" dirty="0"/>
              <a:t>each free variable from the </a:t>
            </a:r>
            <a:r>
              <a:rPr lang="en-US" dirty="0" smtClean="0"/>
              <a:t>tester</a:t>
            </a:r>
            <a:endParaRPr lang="en-US" dirty="0"/>
          </a:p>
          <a:p>
            <a:r>
              <a:rPr lang="en-US" dirty="0"/>
              <a:t>Encoding a test cube using a linear </a:t>
            </a:r>
            <a:r>
              <a:rPr lang="en-US" dirty="0" smtClean="0"/>
              <a:t>decompressor requires </a:t>
            </a:r>
            <a:r>
              <a:rPr lang="en-US" dirty="0"/>
              <a:t>solving a system of linear equations </a:t>
            </a:r>
            <a:r>
              <a:rPr lang="en-US" dirty="0" smtClean="0"/>
              <a:t>consisting of </a:t>
            </a:r>
            <a:r>
              <a:rPr lang="en-US" dirty="0"/>
              <a:t>one equation for each specified bit, to find the </a:t>
            </a:r>
            <a:r>
              <a:rPr lang="en-US" dirty="0" smtClean="0"/>
              <a:t>free variable assignments </a:t>
            </a:r>
            <a:r>
              <a:rPr lang="en-US" dirty="0"/>
              <a:t>needed to </a:t>
            </a:r>
            <a:r>
              <a:rPr lang="en-US" dirty="0" smtClean="0"/>
              <a:t>generate </a:t>
            </a:r>
            <a:r>
              <a:rPr lang="en-US" dirty="0"/>
              <a:t>the test </a:t>
            </a:r>
            <a:r>
              <a:rPr lang="en-US" dirty="0" smtClean="0"/>
              <a:t>cube</a:t>
            </a:r>
            <a:endParaRPr lang="en-US" dirty="0"/>
          </a:p>
          <a:p>
            <a:r>
              <a:rPr lang="en-US" dirty="0"/>
              <a:t>If no solution exists, then the test cube is unencodable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5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284" y="1149078"/>
            <a:ext cx="2935632" cy="23119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Scan Compression Techniques: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9370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[2] is about test compression </a:t>
            </a:r>
            <a:r>
              <a:rPr lang="en-US" dirty="0"/>
              <a:t>by </a:t>
            </a:r>
            <a:r>
              <a:rPr lang="en-US" dirty="0" smtClean="0"/>
              <a:t>retaining non-pivot </a:t>
            </a:r>
            <a:r>
              <a:rPr lang="en-US" dirty="0"/>
              <a:t>f</a:t>
            </a:r>
            <a:r>
              <a:rPr lang="en-US" dirty="0" smtClean="0"/>
              <a:t>ree variables in sequential </a:t>
            </a:r>
            <a:r>
              <a:rPr lang="en-US" dirty="0"/>
              <a:t>l</a:t>
            </a:r>
            <a:r>
              <a:rPr lang="en-US" dirty="0" smtClean="0"/>
              <a:t>inear decompressors</a:t>
            </a:r>
          </a:p>
          <a:p>
            <a:r>
              <a:rPr lang="en-US" dirty="0" smtClean="0"/>
              <a:t>Can encodes multiple test cubes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47" y="3543751"/>
            <a:ext cx="2714654" cy="28565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02275" y="6400347"/>
            <a:ext cx="495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[2] </a:t>
            </a:r>
          </a:p>
        </p:txBody>
      </p:sp>
    </p:spTree>
    <p:extLst>
      <p:ext uri="{BB962C8B-B14F-4D97-AF65-F5344CB8AC3E}">
        <p14:creationId xmlns:p14="http://schemas.microsoft.com/office/powerpoint/2010/main" val="5351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Scan Compression Techniques: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9370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Proposed hardware in [2]</a:t>
            </a:r>
          </a:p>
          <a:p>
            <a:pPr lvl="1"/>
            <a:r>
              <a:rPr lang="en-US" dirty="0" smtClean="0"/>
              <a:t>Instead of </a:t>
            </a:r>
            <a:r>
              <a:rPr lang="en-US" dirty="0" smtClean="0"/>
              <a:t>loosing the tester </a:t>
            </a:r>
            <a:r>
              <a:rPr lang="en-US" dirty="0"/>
              <a:t> data </a:t>
            </a:r>
            <a:r>
              <a:rPr lang="en-US" dirty="0" smtClean="0"/>
              <a:t>after each q cycles, </a:t>
            </a:r>
            <a:r>
              <a:rPr lang="en-US" dirty="0"/>
              <a:t>it keeps </a:t>
            </a:r>
            <a:r>
              <a:rPr lang="en-US" dirty="0" smtClean="0"/>
              <a:t>it in </a:t>
            </a:r>
            <a:r>
              <a:rPr lang="en-US" dirty="0" smtClean="0"/>
              <a:t>a FIFO to reuse it for encoding</a:t>
            </a:r>
          </a:p>
          <a:p>
            <a:r>
              <a:rPr lang="en-US" dirty="0"/>
              <a:t>Maximum TDV reported is 26%</a:t>
            </a:r>
          </a:p>
          <a:p>
            <a:r>
              <a:rPr lang="en-US" dirty="0"/>
              <a:t>Maximum coverage not reported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159000"/>
            <a:ext cx="3543300" cy="2209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61175" y="4368800"/>
            <a:ext cx="495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[2] </a:t>
            </a:r>
          </a:p>
        </p:txBody>
      </p:sp>
    </p:spTree>
    <p:extLst>
      <p:ext uri="{BB962C8B-B14F-4D97-AF65-F5344CB8AC3E}">
        <p14:creationId xmlns:p14="http://schemas.microsoft.com/office/powerpoint/2010/main" val="82492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Scan Compression Techniques: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937000" cy="4419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Proposed hardware in [2]</a:t>
            </a:r>
          </a:p>
          <a:p>
            <a:pPr lvl="1"/>
            <a:r>
              <a:rPr lang="en-US" dirty="0" smtClean="0"/>
              <a:t>Instead of </a:t>
            </a:r>
            <a:r>
              <a:rPr lang="en-US" dirty="0" smtClean="0"/>
              <a:t>loosing the tester </a:t>
            </a:r>
            <a:r>
              <a:rPr lang="en-US" dirty="0"/>
              <a:t> data </a:t>
            </a:r>
            <a:r>
              <a:rPr lang="en-US" dirty="0" smtClean="0"/>
              <a:t>after each q cycles, </a:t>
            </a:r>
            <a:r>
              <a:rPr lang="en-US" dirty="0"/>
              <a:t>it keeps </a:t>
            </a:r>
            <a:r>
              <a:rPr lang="en-US" dirty="0" smtClean="0"/>
              <a:t>it in </a:t>
            </a:r>
            <a:r>
              <a:rPr lang="en-US" dirty="0" smtClean="0"/>
              <a:t>a FIFO to reuse it for encoding</a:t>
            </a:r>
          </a:p>
          <a:p>
            <a:pPr lvl="1"/>
            <a:r>
              <a:rPr lang="en-US" dirty="0"/>
              <a:t>Maximum TDV reported is 26%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overage </a:t>
            </a:r>
            <a:r>
              <a:rPr lang="en-US" dirty="0"/>
              <a:t>not </a:t>
            </a:r>
            <a:r>
              <a:rPr lang="en-US" dirty="0" smtClean="0"/>
              <a:t>reported</a:t>
            </a:r>
          </a:p>
          <a:p>
            <a:r>
              <a:rPr lang="en-US" dirty="0"/>
              <a:t>Proposed </a:t>
            </a:r>
            <a:r>
              <a:rPr lang="en-US" dirty="0" smtClean="0"/>
              <a:t>architecture in [3] is SoC level</a:t>
            </a:r>
          </a:p>
          <a:p>
            <a:pPr lvl="1"/>
            <a:r>
              <a:rPr lang="en-US" dirty="0"/>
              <a:t>Maximum </a:t>
            </a:r>
            <a:r>
              <a:rPr lang="en-US" dirty="0" smtClean="0"/>
              <a:t>TAT and TDV </a:t>
            </a:r>
            <a:r>
              <a:rPr lang="en-US" dirty="0"/>
              <a:t>reported is </a:t>
            </a:r>
            <a:r>
              <a:rPr lang="en-US" dirty="0">
                <a:latin typeface="Helvetica" pitchFamily="34" charset="0"/>
              </a:rPr>
              <a:t>54.80</a:t>
            </a:r>
            <a:r>
              <a:rPr lang="en-US" dirty="0" smtClean="0">
                <a:latin typeface="Helvetica" pitchFamily="34" charset="0"/>
              </a:rPr>
              <a:t>%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overage </a:t>
            </a:r>
            <a:r>
              <a:rPr lang="en-US" dirty="0"/>
              <a:t>not reported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1368425"/>
            <a:ext cx="3543300" cy="2209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52350" y="3578225"/>
            <a:ext cx="2560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hardware in </a:t>
            </a:r>
            <a:r>
              <a:rPr lang="en-US" dirty="0"/>
              <a:t>[2]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861" y="3947557"/>
            <a:ext cx="3550227" cy="16845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28550" y="5648018"/>
            <a:ext cx="2802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architecture in [3]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8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Scan Compression Techniques: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937000" cy="4419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Proposed concept in [4] is selective reseeding </a:t>
            </a:r>
          </a:p>
          <a:p>
            <a:pPr lvl="1"/>
            <a:r>
              <a:rPr lang="en-US" dirty="0" smtClean="0"/>
              <a:t>Load </a:t>
            </a:r>
            <a:r>
              <a:rPr lang="en-US" dirty="0"/>
              <a:t>care bits and X-control input data are encoded </a:t>
            </a:r>
            <a:r>
              <a:rPr lang="en-US" dirty="0" smtClean="0"/>
              <a:t>into PRPG seeds generation</a:t>
            </a:r>
          </a:p>
          <a:p>
            <a:pPr lvl="1"/>
            <a:r>
              <a:rPr lang="en-US" dirty="0" smtClean="0"/>
              <a:t>Next</a:t>
            </a:r>
            <a:r>
              <a:rPr lang="en-US" dirty="0"/>
              <a:t>, seeds are selectively shared for </a:t>
            </a:r>
            <a:r>
              <a:rPr lang="en-US" dirty="0" smtClean="0"/>
              <a:t>further compression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latter exploits the hierarchical nature </a:t>
            </a:r>
            <a:r>
              <a:rPr lang="en-US" dirty="0" smtClean="0"/>
              <a:t>of large </a:t>
            </a:r>
            <a:r>
              <a:rPr lang="en-US" dirty="0"/>
              <a:t>designs with tens or hundreds of PRPGs. </a:t>
            </a:r>
            <a:endParaRPr lang="en-US" dirty="0" smtClean="0"/>
          </a:p>
          <a:p>
            <a:r>
              <a:rPr lang="en-US" dirty="0" smtClean="0"/>
              <a:t>The system comprises </a:t>
            </a:r>
            <a:r>
              <a:rPr lang="en-US" dirty="0"/>
              <a:t>a new architecture, which includes a </a:t>
            </a:r>
            <a:r>
              <a:rPr lang="en-US" dirty="0" smtClean="0"/>
              <a:t>simple instruction-decode </a:t>
            </a:r>
            <a:r>
              <a:rPr lang="en-US" dirty="0"/>
              <a:t>unit, and new algorithms embedded </a:t>
            </a:r>
            <a:r>
              <a:rPr lang="en-US" dirty="0" smtClean="0"/>
              <a:t>into ATPG</a:t>
            </a:r>
          </a:p>
          <a:p>
            <a:r>
              <a:rPr lang="en-US" dirty="0" smtClean="0"/>
              <a:t>Maximum TAT reduction 185X</a:t>
            </a:r>
          </a:p>
          <a:p>
            <a:r>
              <a:rPr lang="en-US" dirty="0" smtClean="0"/>
              <a:t>Maximum TDV reduction 305X</a:t>
            </a:r>
          </a:p>
          <a:p>
            <a:r>
              <a:rPr lang="en-US" dirty="0" smtClean="0"/>
              <a:t>Maximum reported coverage </a:t>
            </a:r>
            <a:r>
              <a:rPr lang="en-US" dirty="0">
                <a:latin typeface="Helvetica" pitchFamily="34" charset="0"/>
              </a:rPr>
              <a:t>95.58</a:t>
            </a:r>
            <a:r>
              <a:rPr lang="en-US" dirty="0" smtClean="0">
                <a:latin typeface="Helvetica" pitchFamily="34" charset="0"/>
              </a:rPr>
              <a:t>%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52350" y="3578225"/>
            <a:ext cx="2560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hardware in </a:t>
            </a:r>
            <a:r>
              <a:rPr lang="en-US" dirty="0"/>
              <a:t>[2]</a:t>
            </a:r>
          </a:p>
        </p:txBody>
      </p:sp>
      <p:sp>
        <p:nvSpPr>
          <p:cNvPr id="8" name="Rectangle 7"/>
          <p:cNvSpPr/>
          <p:nvPr/>
        </p:nvSpPr>
        <p:spPr>
          <a:xfrm>
            <a:off x="5852350" y="5832684"/>
            <a:ext cx="2802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architecture in [4]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214" y="1282411"/>
            <a:ext cx="3006897" cy="22958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215" y="4011088"/>
            <a:ext cx="2816969" cy="182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Scan Compression Techniques: </a:t>
            </a:r>
            <a:r>
              <a:rPr lang="en-US" dirty="0"/>
              <a:t>C</a:t>
            </a:r>
            <a:r>
              <a:rPr lang="en-US" dirty="0" smtClean="0"/>
              <a:t>ase </a:t>
            </a:r>
            <a:r>
              <a:rPr lang="en-US" dirty="0"/>
              <a:t>S</a:t>
            </a:r>
            <a:r>
              <a:rPr lang="en-US" dirty="0" smtClean="0"/>
              <a:t>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9370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Proposed concept in [5] is a low power scan compression scheme</a:t>
            </a:r>
          </a:p>
          <a:p>
            <a:pPr lvl="1"/>
            <a:r>
              <a:rPr lang="en-US" dirty="0" smtClean="0"/>
              <a:t>Modified the Illinois- scan also known as Broadcast scan chain based DFT compression</a:t>
            </a:r>
          </a:p>
          <a:p>
            <a:pPr lvl="1"/>
            <a:r>
              <a:rPr lang="en-US" dirty="0" smtClean="0"/>
              <a:t>Shifting the scan chains one at a time using a one hot counter</a:t>
            </a:r>
          </a:p>
          <a:p>
            <a:r>
              <a:rPr lang="en-US" dirty="0" smtClean="0"/>
              <a:t>Maximum TDV reduction 8X</a:t>
            </a:r>
          </a:p>
          <a:p>
            <a:r>
              <a:rPr lang="en-US" dirty="0" smtClean="0"/>
              <a:t>Maximum reported coverage </a:t>
            </a:r>
            <a:r>
              <a:rPr lang="en-US" dirty="0" smtClean="0">
                <a:latin typeface="Helvetica" pitchFamily="34" charset="0"/>
              </a:rPr>
              <a:t>99.2%</a:t>
            </a:r>
          </a:p>
          <a:p>
            <a:r>
              <a:rPr lang="en-US" dirty="0" smtClean="0">
                <a:latin typeface="Helvetica" pitchFamily="34" charset="0"/>
              </a:rPr>
              <a:t>Maximum power reduction 2X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852350" y="5832684"/>
            <a:ext cx="2802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architecture in [5]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685" y="1896733"/>
            <a:ext cx="3763631" cy="285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71450"/>
            <a:ext cx="7239000" cy="9572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Outline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914400" y="1276680"/>
            <a:ext cx="8153400" cy="52003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Boundary Scan Chain and Scan Compression Overview </a:t>
            </a:r>
            <a:endParaRPr lang="en-US" dirty="0" smtClean="0">
              <a:latin typeface="Cambria" panose="020405030504060302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Important </a:t>
            </a:r>
            <a:r>
              <a:rPr lang="en-US" dirty="0">
                <a:latin typeface="Cambria" panose="02040503050406030204" pitchFamily="18" charset="0"/>
              </a:rPr>
              <a:t>d</a:t>
            </a:r>
            <a:r>
              <a:rPr lang="en-US" dirty="0" smtClean="0">
                <a:latin typeface="Cambria" panose="02040503050406030204" pitchFamily="18" charset="0"/>
              </a:rPr>
              <a:t>esign parameters and Metrics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Discussion of the paper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Results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Other concepts in papers [2-5]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Discussion questions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717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/>
              <a:t>Comparison of Test </a:t>
            </a:r>
            <a:r>
              <a:rPr lang="en-US" dirty="0" smtClean="0"/>
              <a:t>Design</a:t>
            </a:r>
            <a:r>
              <a:rPr lang="en-US" dirty="0"/>
              <a:t> Metrics </a:t>
            </a:r>
            <a:r>
              <a:rPr lang="en-US" dirty="0" smtClean="0"/>
              <a:t>Across The 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Comparison of Test Design Metrics  (Test Coverage, Test Access Time, Test Data Volume) for various Papers Related to Test Compression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298650"/>
              </p:ext>
            </p:extLst>
          </p:nvPr>
        </p:nvGraphicFramePr>
        <p:xfrm>
          <a:off x="1638299" y="3009582"/>
          <a:ext cx="7023101" cy="3302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1520"/>
                <a:gridCol w="1094921"/>
                <a:gridCol w="1489970"/>
                <a:gridCol w="1175394"/>
                <a:gridCol w="1077038"/>
                <a:gridCol w="724258"/>
              </a:tblGrid>
              <a:tr h="6578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Design Metrics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[Wohl et. al 2013]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[Chakravadhanula et. al 2013]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[Muthayala 2013]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[Muthayala 2012]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[Bhatia 2010]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7513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Maximum Reported coverage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95.58%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F02B6"/>
                          </a:solidFill>
                          <a:effectLst/>
                          <a:latin typeface="Helvetica" pitchFamily="34" charset="0"/>
                        </a:rPr>
                        <a:t>99.91%</a:t>
                      </a:r>
                      <a:endParaRPr lang="en-US" sz="1200" b="1" dirty="0">
                        <a:solidFill>
                          <a:srgbClr val="0F02B6"/>
                        </a:solidFill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-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-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99.2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5048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Maximum Reported TAT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185X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F02B6"/>
                          </a:solidFill>
                          <a:effectLst/>
                          <a:latin typeface="Helvetica" pitchFamily="34" charset="0"/>
                        </a:rPr>
                        <a:t>99.10%</a:t>
                      </a:r>
                      <a:endParaRPr lang="en-US" sz="1200" b="1" dirty="0">
                        <a:solidFill>
                          <a:srgbClr val="0F02B6"/>
                        </a:solidFill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54.80%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26%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-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5048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Maximum Reported TDV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305X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F02B6"/>
                          </a:solidFill>
                          <a:effectLst/>
                          <a:latin typeface="Helvetica" pitchFamily="34" charset="0"/>
                        </a:rPr>
                        <a:t>25X</a:t>
                      </a:r>
                      <a:endParaRPr lang="en-US" sz="1200" b="1" dirty="0">
                        <a:solidFill>
                          <a:srgbClr val="0F02B6"/>
                        </a:solidFill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54.80%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26%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8X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8835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Maximum Reported Power Reduction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-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F02B6"/>
                          </a:solidFill>
                          <a:effectLst/>
                          <a:latin typeface="Helvetica" pitchFamily="34" charset="0"/>
                        </a:rPr>
                        <a:t>10X</a:t>
                      </a:r>
                      <a:endParaRPr lang="en-US" sz="1200" b="1" dirty="0">
                        <a:solidFill>
                          <a:srgbClr val="0F02B6"/>
                        </a:solidFill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-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-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Helvetica" pitchFamily="34" charset="0"/>
                        </a:rPr>
                        <a:t>2X</a:t>
                      </a:r>
                      <a:endParaRPr lang="en-US" sz="1200" dirty="0">
                        <a:effectLst/>
                        <a:latin typeface="Helvetica" pitchFamily="34" charset="0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1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543800" cy="1143000"/>
          </a:xfrm>
        </p:spPr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Conclusion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99737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It is important to have test compression hardware in commercial chips for reducing TAT and TDV</a:t>
            </a:r>
          </a:p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Test Coverage and Compression are some what inversely proportionate to each other and even with compression requires fullscan top-off patterns</a:t>
            </a:r>
          </a:p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Test coverage can be affected using compression hardware due to data correlation for testing in a TAM architecture</a:t>
            </a:r>
          </a:p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For multicore scan shift interleaving is a good way to reduce peak power</a:t>
            </a:r>
          </a:p>
          <a:p>
            <a:endParaRPr lang="en-US" sz="24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endParaRPr lang="en-US" sz="24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endParaRPr lang="en-US" sz="2400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endParaRPr lang="en-US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93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726" y="212645"/>
            <a:ext cx="7239000" cy="1143000"/>
          </a:xfrm>
        </p:spPr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Discussion questions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726" y="1479630"/>
            <a:ext cx="8081074" cy="499737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Why does a serializer and deserializer over the existing TAM architecture adds more coverage over the existing compression hardware?</a:t>
            </a:r>
          </a:p>
          <a:p>
            <a:r>
              <a:rPr lang="en-US" dirty="0"/>
              <a:t>Why does </a:t>
            </a:r>
            <a:r>
              <a:rPr lang="en-US" dirty="0" smtClean="0"/>
              <a:t>SmartScan </a:t>
            </a:r>
            <a:r>
              <a:rPr lang="en-US" dirty="0"/>
              <a:t>architecture need less number of fullscan top-off </a:t>
            </a:r>
            <a:r>
              <a:rPr lang="en-US" dirty="0" smtClean="0"/>
              <a:t>vectors than </a:t>
            </a:r>
            <a:r>
              <a:rPr lang="en-US" dirty="0"/>
              <a:t>the conventional compression architecture?</a:t>
            </a:r>
          </a:p>
          <a:p>
            <a:r>
              <a:rPr lang="en-US" dirty="0"/>
              <a:t>Why is in some case the initial fault coverage is as low as 82% for existing compression scheme?</a:t>
            </a:r>
          </a:p>
          <a:p>
            <a:r>
              <a:rPr lang="en-US" dirty="0" smtClean="0"/>
              <a:t>How </a:t>
            </a:r>
            <a:r>
              <a:rPr lang="en-US" dirty="0"/>
              <a:t>to improve coverage and power consumption on top of the </a:t>
            </a:r>
            <a:r>
              <a:rPr lang="en-US" dirty="0" smtClean="0"/>
              <a:t>SmartScan </a:t>
            </a:r>
            <a:r>
              <a:rPr lang="en-US" dirty="0"/>
              <a:t>architecture?</a:t>
            </a:r>
          </a:p>
          <a:p>
            <a:r>
              <a:rPr lang="en-US" dirty="0"/>
              <a:t>How feasible is to incorporate the idea of scan compression at UVa test chips?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[1] Chakravadhanula, K.; Chickermane, V.; Pearl, D.; Garg, A.; Khurana, R.; Mukherjee, S.; Nagaraj, P., "SmartScan - Hierarchical test compression for pin-limited low power designs," Test Conference (ITC), 2013 IEEE International , vol., no., pp.1,9, 6-13 Sept. 2013 </a:t>
            </a:r>
          </a:p>
          <a:p>
            <a:pPr marL="0" indent="0">
              <a:buNone/>
            </a:pPr>
            <a:r>
              <a:rPr lang="en-US" sz="1800" dirty="0"/>
              <a:t>[2] Muthyala, S.S.; Touba, N.A., "Improving test compression by retaining non-pivot free variables in sequential linear decompressors," Test Conference (ITC), 2012 IEEE International , vol., no., pp.1,7, 5-8 Nov. 2012 </a:t>
            </a:r>
          </a:p>
          <a:p>
            <a:pPr marL="0" indent="0">
              <a:buNone/>
            </a:pPr>
            <a:r>
              <a:rPr lang="en-US" sz="1800" dirty="0"/>
              <a:t>[3] Muthyala, S.S.; Touba, N.A., "SOC test compression scheme using sequential linear decompressors with retained free variables," VLSI Test Symposium (VTS), 2013 IEEE 31st , vol., no., pp.1,6, April 29 2013-May 2 2013 </a:t>
            </a:r>
          </a:p>
          <a:p>
            <a:pPr marL="0" indent="0">
              <a:buNone/>
            </a:pPr>
            <a:r>
              <a:rPr lang="en-US" sz="1800" dirty="0"/>
              <a:t>[4] Wohl, P.; Waicukauski, J.A.; Neuveux, F.; Maston, G.A.; Achouri, N.; Colburn, J.E., "Two-level compression through selective reseeding," Test Conference (ITC), 2013 IEEE International , vol., no., pp.1,10, 6-13 Sept. 2013 </a:t>
            </a:r>
          </a:p>
          <a:p>
            <a:pPr marL="0" indent="0">
              <a:buNone/>
            </a:pPr>
            <a:r>
              <a:rPr lang="en-US" sz="1800" dirty="0"/>
              <a:t>[5] Bhatia, S., "Low power compression architecture," VLSI Test Symposium (VTS), 2010 28th , vol., no., pp.183,187, 19-22 April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1590674"/>
            <a:ext cx="4140200" cy="4632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Boundary Scan Chain and Scan Compression </a:t>
            </a:r>
            <a:r>
              <a:rPr lang="en-US" dirty="0">
                <a:latin typeface="Cambria" panose="02040503050406030204" pitchFamily="18" charset="0"/>
              </a:rPr>
              <a:t>O</a:t>
            </a:r>
            <a:r>
              <a:rPr lang="en-US" dirty="0" smtClean="0">
                <a:latin typeface="Cambria" panose="02040503050406030204" pitchFamily="18" charset="0"/>
              </a:rPr>
              <a:t>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1600200"/>
            <a:ext cx="4292600" cy="4419600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Chip testing requires two criteria for testing</a:t>
            </a:r>
          </a:p>
          <a:p>
            <a:pPr lvl="1"/>
            <a:r>
              <a:rPr lang="en-US" sz="2200" dirty="0" smtClean="0"/>
              <a:t>Controllability of inputs</a:t>
            </a:r>
          </a:p>
          <a:p>
            <a:pPr lvl="1"/>
            <a:r>
              <a:rPr lang="en-US" sz="2200" dirty="0" smtClean="0"/>
              <a:t>Observability of outputs</a:t>
            </a:r>
          </a:p>
          <a:p>
            <a:r>
              <a:rPr lang="en-US" sz="3200" dirty="0"/>
              <a:t>Chips </a:t>
            </a:r>
            <a:r>
              <a:rPr lang="en-US" sz="3200" dirty="0" smtClean="0"/>
              <a:t>are </a:t>
            </a:r>
            <a:r>
              <a:rPr lang="en-US" sz="3200" dirty="0"/>
              <a:t>pin limited</a:t>
            </a:r>
          </a:p>
          <a:p>
            <a:pPr lvl="1"/>
            <a:r>
              <a:rPr lang="en-US" sz="2200" dirty="0" smtClean="0"/>
              <a:t>Test pins are also limited</a:t>
            </a:r>
            <a:endParaRPr lang="en-US" sz="2200" dirty="0" smtClean="0"/>
          </a:p>
          <a:p>
            <a:r>
              <a:rPr lang="en-US" sz="3200" dirty="0" smtClean="0"/>
              <a:t>Boundary Scan </a:t>
            </a:r>
          </a:p>
          <a:p>
            <a:pPr lvl="1"/>
            <a:r>
              <a:rPr lang="en-US" sz="2200" dirty="0" smtClean="0"/>
              <a:t>A simple way to control and observe inputs and outputs: e.g</a:t>
            </a:r>
            <a:r>
              <a:rPr lang="en-US" sz="2200" dirty="0" smtClean="0"/>
              <a:t>. </a:t>
            </a:r>
            <a:r>
              <a:rPr lang="en-US" sz="2200" dirty="0" smtClean="0"/>
              <a:t>Joint Test Action Group (JTAG IEEE 1149.1)</a:t>
            </a:r>
          </a:p>
          <a:p>
            <a:pPr lvl="1"/>
            <a:r>
              <a:rPr lang="en-US" sz="2200" dirty="0" smtClean="0"/>
              <a:t>Need a separate  chain of flip flops </a:t>
            </a:r>
          </a:p>
          <a:p>
            <a:pPr lvl="1"/>
            <a:r>
              <a:rPr lang="en-US" sz="2200" dirty="0" smtClean="0"/>
              <a:t>Need some extra pins (five) to control the scan chain </a:t>
            </a:r>
          </a:p>
          <a:p>
            <a:r>
              <a:rPr lang="en-US" sz="3200" dirty="0"/>
              <a:t>Issues with Boundary Scan </a:t>
            </a:r>
          </a:p>
          <a:p>
            <a:pPr lvl="1"/>
            <a:r>
              <a:rPr lang="en-US" sz="2400" dirty="0" smtClean="0"/>
              <a:t>Slow design</a:t>
            </a:r>
          </a:p>
          <a:p>
            <a:pPr lvl="1"/>
            <a:r>
              <a:rPr lang="en-US" sz="2400" dirty="0" smtClean="0"/>
              <a:t>Lengthy scan chain requires  high test data volume test time</a:t>
            </a:r>
            <a:endParaRPr lang="en-US" sz="2400" dirty="0"/>
          </a:p>
          <a:p>
            <a:pPr lvl="2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03800" y="6159499"/>
            <a:ext cx="386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JTAG IEEE </a:t>
            </a:r>
            <a:r>
              <a:rPr lang="en-US" sz="1400" dirty="0" smtClean="0"/>
              <a:t>1149.1 diagram from a tutorial document from </a:t>
            </a:r>
            <a:r>
              <a:rPr lang="en-US" sz="1400" dirty="0"/>
              <a:t>http://www.asset-intertech.com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8577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371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Boundary Scan Chain and Scan Compression </a:t>
            </a:r>
            <a:r>
              <a:rPr lang="en-US" sz="3600" dirty="0" smtClean="0">
                <a:latin typeface="Cambria" panose="02040503050406030204" pitchFamily="18" charset="0"/>
              </a:rPr>
              <a:t>Overview Cntd.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1600200"/>
            <a:ext cx="4208424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Basic design for testability (DFT) Flow </a:t>
            </a:r>
            <a:r>
              <a:rPr lang="en-US" sz="3200" dirty="0"/>
              <a:t>a</a:t>
            </a:r>
            <a:r>
              <a:rPr lang="en-US" sz="3200" dirty="0" smtClean="0"/>
              <a:t>llows </a:t>
            </a:r>
            <a:r>
              <a:rPr lang="en-US" sz="3200" dirty="0"/>
              <a:t>s</a:t>
            </a:r>
            <a:r>
              <a:rPr lang="en-US" sz="3200" dirty="0" smtClean="0"/>
              <a:t>can insertion</a:t>
            </a:r>
            <a:endParaRPr lang="en-US" sz="3200" dirty="0"/>
          </a:p>
          <a:p>
            <a:pPr lvl="1"/>
            <a:r>
              <a:rPr lang="en-US" sz="2000" dirty="0"/>
              <a:t>Full Scan</a:t>
            </a:r>
          </a:p>
          <a:p>
            <a:pPr lvl="2"/>
            <a:r>
              <a:rPr lang="en-US" sz="2000" dirty="0"/>
              <a:t>Replace all the flip-flops in a design with scan flops</a:t>
            </a:r>
          </a:p>
          <a:p>
            <a:pPr lvl="1"/>
            <a:r>
              <a:rPr lang="en-US" sz="2000" dirty="0"/>
              <a:t>Partial Scan</a:t>
            </a:r>
          </a:p>
          <a:p>
            <a:pPr lvl="2"/>
            <a:r>
              <a:rPr lang="en-US" sz="2000" dirty="0"/>
              <a:t>Replace some of the flip-flops with scan </a:t>
            </a:r>
            <a:r>
              <a:rPr lang="en-US" sz="2000" dirty="0" smtClean="0"/>
              <a:t>flops</a:t>
            </a:r>
          </a:p>
          <a:p>
            <a:r>
              <a:rPr lang="en-US" sz="3000" dirty="0" smtClean="0"/>
              <a:t>Issues</a:t>
            </a:r>
          </a:p>
          <a:p>
            <a:pPr lvl="1"/>
            <a:r>
              <a:rPr lang="en-US" sz="2000" dirty="0" smtClean="0"/>
              <a:t>Slow scan design</a:t>
            </a:r>
          </a:p>
          <a:p>
            <a:pPr lvl="1"/>
            <a:r>
              <a:rPr lang="en-US" sz="2000" dirty="0"/>
              <a:t>Lengthy scan chain requires  high test data volume test </a:t>
            </a:r>
            <a:r>
              <a:rPr lang="en-US" sz="2000" dirty="0" smtClean="0"/>
              <a:t>time for big chips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072024" y="1655902"/>
            <a:ext cx="3804030" cy="4542537"/>
            <a:chOff x="4805324" y="1655902"/>
            <a:chExt cx="3804030" cy="454253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5324" y="1655902"/>
              <a:ext cx="3673552" cy="179359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7722" y="4042789"/>
              <a:ext cx="3791632" cy="2155650"/>
            </a:xfrm>
            <a:prstGeom prst="rect">
              <a:avLst/>
            </a:prstGeom>
          </p:spPr>
        </p:pic>
        <p:sp>
          <p:nvSpPr>
            <p:cNvPr id="7" name="Down Arrow 6"/>
            <p:cNvSpPr/>
            <p:nvPr/>
          </p:nvSpPr>
          <p:spPr>
            <a:xfrm>
              <a:off x="6713538" y="3449498"/>
              <a:ext cx="293873" cy="593291"/>
            </a:xfrm>
            <a:prstGeom prst="downArrow">
              <a:avLst/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07410" y="3474541"/>
              <a:ext cx="1601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Scan Insertion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003800" y="6261099"/>
            <a:ext cx="386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http://teal.gmu.edu/courses/ECE545/viewgraphs_F06/synopsys_codes/synopsys_545/dft/dft.pdf</a:t>
            </a:r>
          </a:p>
        </p:txBody>
      </p:sp>
    </p:spTree>
    <p:extLst>
      <p:ext uri="{BB962C8B-B14F-4D97-AF65-F5344CB8AC3E}">
        <p14:creationId xmlns:p14="http://schemas.microsoft.com/office/powerpoint/2010/main" val="223907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371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Boundary Scan Chain and Scan Compression </a:t>
            </a:r>
            <a:r>
              <a:rPr lang="en-US" sz="3600" dirty="0" smtClean="0">
                <a:latin typeface="Cambria" panose="02040503050406030204" pitchFamily="18" charset="0"/>
              </a:rPr>
              <a:t>Overview Cntd.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1600200"/>
            <a:ext cx="37211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One solution as improvement</a:t>
            </a:r>
          </a:p>
          <a:p>
            <a:pPr lvl="1"/>
            <a:r>
              <a:rPr lang="en-US" dirty="0" smtClean="0"/>
              <a:t>Dividing the scan chain in parallel</a:t>
            </a:r>
          </a:p>
          <a:p>
            <a:r>
              <a:rPr lang="en-US" dirty="0" smtClean="0"/>
              <a:t> Scan loading time reduced</a:t>
            </a:r>
          </a:p>
          <a:p>
            <a:r>
              <a:rPr lang="en-US" dirty="0" smtClean="0"/>
              <a:t>No impact on test data volume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157662" y="1606444"/>
            <a:ext cx="4886325" cy="5002318"/>
            <a:chOff x="4157662" y="1606444"/>
            <a:chExt cx="4886325" cy="500231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0784" y="1606444"/>
              <a:ext cx="3857232" cy="207031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7662" y="4313237"/>
              <a:ext cx="4886325" cy="2295525"/>
            </a:xfrm>
            <a:prstGeom prst="rect">
              <a:avLst/>
            </a:prstGeom>
          </p:spPr>
        </p:pic>
        <p:sp>
          <p:nvSpPr>
            <p:cNvPr id="12" name="Down Arrow 11"/>
            <p:cNvSpPr/>
            <p:nvPr/>
          </p:nvSpPr>
          <p:spPr>
            <a:xfrm>
              <a:off x="6453887" y="3689426"/>
              <a:ext cx="293873" cy="593291"/>
            </a:xfrm>
            <a:prstGeom prst="downArrow">
              <a:avLst/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747760" y="3801405"/>
              <a:ext cx="20213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Making scan chin parallel</a:t>
              </a:r>
              <a:endParaRPr lang="en-US" sz="14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357687" y="6594915"/>
            <a:ext cx="420179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smtClean="0"/>
              <a:t>From a PPT of Janak </a:t>
            </a:r>
            <a:r>
              <a:rPr lang="en-US" sz="1050" dirty="0"/>
              <a:t>H. </a:t>
            </a:r>
            <a:r>
              <a:rPr lang="en-US" sz="1050" dirty="0" smtClean="0"/>
              <a:t>Patel at </a:t>
            </a:r>
            <a:r>
              <a:rPr lang="en-US" sz="1050" dirty="0"/>
              <a:t>University of Illinois at Urbana-Champaign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1727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371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Boundary Scan Chain and Scan Compression </a:t>
            </a:r>
            <a:r>
              <a:rPr lang="en-US" sz="3600" dirty="0" smtClean="0">
                <a:latin typeface="Cambria" panose="02040503050406030204" pitchFamily="18" charset="0"/>
              </a:rPr>
              <a:t>Overview Cntd.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1600200"/>
            <a:ext cx="3721100" cy="4419600"/>
          </a:xfrm>
        </p:spPr>
        <p:txBody>
          <a:bodyPr>
            <a:normAutofit/>
          </a:bodyPr>
          <a:lstStyle/>
          <a:p>
            <a:r>
              <a:rPr lang="en-US" dirty="0"/>
              <a:t>Basic Scan Compression Hardware</a:t>
            </a:r>
          </a:p>
          <a:p>
            <a:pPr lvl="1"/>
            <a:r>
              <a:rPr lang="en-US" dirty="0"/>
              <a:t>Scan In Interface</a:t>
            </a:r>
          </a:p>
          <a:p>
            <a:pPr lvl="1"/>
            <a:r>
              <a:rPr lang="en-US" dirty="0"/>
              <a:t>Decompressor</a:t>
            </a:r>
          </a:p>
          <a:p>
            <a:pPr lvl="1"/>
            <a:r>
              <a:rPr lang="en-US" dirty="0"/>
              <a:t>Balanced scan chains</a:t>
            </a:r>
          </a:p>
          <a:p>
            <a:pPr lvl="1"/>
            <a:r>
              <a:rPr lang="en-US" dirty="0"/>
              <a:t>Compressor </a:t>
            </a:r>
          </a:p>
          <a:p>
            <a:pPr lvl="1"/>
            <a:r>
              <a:rPr lang="en-US" dirty="0"/>
              <a:t>Scan Out Interface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705" y="1812059"/>
            <a:ext cx="5377295" cy="22686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74152" y="4244541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white paper from www.cadence.com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934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371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mbria" panose="02040503050406030204" pitchFamily="18" charset="0"/>
              </a:rPr>
              <a:t>Boundary Scan Chain and Scan Compression </a:t>
            </a:r>
            <a:r>
              <a:rPr lang="en-US" sz="3600" dirty="0" smtClean="0">
                <a:latin typeface="Cambria" panose="02040503050406030204" pitchFamily="18" charset="0"/>
              </a:rPr>
              <a:t>Overview Cntd.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1600200"/>
            <a:ext cx="3289300" cy="4419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Decompressors</a:t>
            </a:r>
            <a:endParaRPr lang="en-US" dirty="0"/>
          </a:p>
          <a:p>
            <a:pPr lvl="1"/>
            <a:r>
              <a:rPr lang="en-US" dirty="0" smtClean="0"/>
              <a:t>Generates many output from less number of inputs</a:t>
            </a:r>
          </a:p>
          <a:p>
            <a:pPr lvl="1"/>
            <a:r>
              <a:rPr lang="en-US" dirty="0" smtClean="0"/>
              <a:t>Can be combinatorial XOR based or sequential linear feedback shift register (LFSR) based</a:t>
            </a:r>
          </a:p>
          <a:p>
            <a:r>
              <a:rPr lang="en-US" dirty="0" smtClean="0"/>
              <a:t>Some combinatorial decompressors</a:t>
            </a:r>
          </a:p>
          <a:p>
            <a:pPr lvl="1"/>
            <a:r>
              <a:rPr lang="en-US" dirty="0" smtClean="0"/>
              <a:t>Broadcast (single input goes to multiple scan channels)</a:t>
            </a:r>
          </a:p>
          <a:p>
            <a:pPr lvl="1"/>
            <a:r>
              <a:rPr lang="en-US" dirty="0" smtClean="0"/>
              <a:t>Spreader (XOR based)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0" y="1481858"/>
            <a:ext cx="4889500" cy="2429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0" y="3969163"/>
            <a:ext cx="4254499" cy="24851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89500" y="6454341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white paper from www.cadence.com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20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30461</TotalTime>
  <Words>3610</Words>
  <Application>Microsoft Office PowerPoint</Application>
  <PresentationFormat>On-screen Show (4:3)</PresentationFormat>
  <Paragraphs>394</Paragraphs>
  <Slides>43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Thermal</vt:lpstr>
      <vt:lpstr>SmartScan - Hierarchical Test Compression for Pin-limited Low Power Designs </vt:lpstr>
      <vt:lpstr>PowerPoint Presentation</vt:lpstr>
      <vt:lpstr>Paper Map</vt:lpstr>
      <vt:lpstr>Outline</vt:lpstr>
      <vt:lpstr>Boundary Scan Chain and Scan Compression Overview </vt:lpstr>
      <vt:lpstr>Boundary Scan Chain and Scan Compression Overview Cntd.</vt:lpstr>
      <vt:lpstr>Boundary Scan Chain and Scan Compression Overview Cntd.</vt:lpstr>
      <vt:lpstr>Boundary Scan Chain and Scan Compression Overview Cntd.</vt:lpstr>
      <vt:lpstr>Boundary Scan Chain and Scan Compression Overview Cntd.</vt:lpstr>
      <vt:lpstr>Boundary Scan Chain and Scan Compression Overview Cntd.</vt:lpstr>
      <vt:lpstr>Boundary Scan Chain and Scan Compression Overview Cntd.</vt:lpstr>
      <vt:lpstr>Important Design Parameters and Metrics</vt:lpstr>
      <vt:lpstr>Modern Scan Compression Architecture Needs</vt:lpstr>
      <vt:lpstr>Issues with Conventional TAM Architecture</vt:lpstr>
      <vt:lpstr>Issues with Conventional TAM Architecture Cntd.</vt:lpstr>
      <vt:lpstr>SmartScan as a Solution</vt:lpstr>
      <vt:lpstr>SmartScan Overview</vt:lpstr>
      <vt:lpstr>SmartScan (SS) Operation with 8 bit SERDES and 2 Bit Scan</vt:lpstr>
      <vt:lpstr>SmartScan (SS) Serial and Parallel Interface</vt:lpstr>
      <vt:lpstr>SmartScan (SS) Test Pattern Generation</vt:lpstr>
      <vt:lpstr>Key Advantages of SmartScan Parallel Interface</vt:lpstr>
      <vt:lpstr>Verification Checks in the SmartScan Logic</vt:lpstr>
      <vt:lpstr>Programming Mask and Clock Control Registers</vt:lpstr>
      <vt:lpstr>Test Time Impacts Using SmartScan</vt:lpstr>
      <vt:lpstr>Hierarchical Test of Embedded Cores</vt:lpstr>
      <vt:lpstr>Addressing Power Issue in scan Shifting in SoC</vt:lpstr>
      <vt:lpstr>Re-configurability in SmartScan</vt:lpstr>
      <vt:lpstr>Physical and Timing Considerations</vt:lpstr>
      <vt:lpstr>Integration with IEEE 1149.1 and P1687</vt:lpstr>
      <vt:lpstr>Integration with IEEE 1149.1 and P1687 Cntd.</vt:lpstr>
      <vt:lpstr>Experimental Results</vt:lpstr>
      <vt:lpstr>Experimental Results Cntd.</vt:lpstr>
      <vt:lpstr>Other Scan Compression Techniques: Case Study</vt:lpstr>
      <vt:lpstr>Other Scan Compression Techniques: Case Study</vt:lpstr>
      <vt:lpstr>Other Scan Compression Techniques: Case Study</vt:lpstr>
      <vt:lpstr>Other Scan Compression Techniques: Case Study</vt:lpstr>
      <vt:lpstr>Other Scan Compression Techniques: Case Study</vt:lpstr>
      <vt:lpstr>Other Scan Compression Techniques: Case Study</vt:lpstr>
      <vt:lpstr>Other Scan Compression Techniques: Case Study</vt:lpstr>
      <vt:lpstr>Comparison of Test Design Metrics Across The Papers</vt:lpstr>
      <vt:lpstr>Conclusion</vt:lpstr>
      <vt:lpstr>Discussion questions</vt:lpstr>
      <vt:lpstr>Papers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Arijit Banerjee</cp:lastModifiedBy>
  <cp:revision>1454</cp:revision>
  <cp:lastPrinted>2015-01-15T13:10:56Z</cp:lastPrinted>
  <dcterms:created xsi:type="dcterms:W3CDTF">2011-09-07T13:46:59Z</dcterms:created>
  <dcterms:modified xsi:type="dcterms:W3CDTF">2015-03-26T04:34:13Z</dcterms:modified>
</cp:coreProperties>
</file>